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0" r:id="rId2"/>
    <p:sldMasterId id="2147483702" r:id="rId3"/>
  </p:sldMasterIdLst>
  <p:sldIdLst>
    <p:sldId id="270" r:id="rId4"/>
    <p:sldId id="257" r:id="rId5"/>
    <p:sldId id="256" r:id="rId6"/>
    <p:sldId id="259" r:id="rId7"/>
    <p:sldId id="260" r:id="rId8"/>
    <p:sldId id="258" r:id="rId9"/>
    <p:sldId id="265" r:id="rId10"/>
    <p:sldId id="266" r:id="rId11"/>
    <p:sldId id="267" r:id="rId12"/>
    <p:sldId id="268" r:id="rId13"/>
    <p:sldId id="269" r:id="rId14"/>
    <p:sldId id="277" r:id="rId15"/>
    <p:sldId id="278" r:id="rId16"/>
    <p:sldId id="279" r:id="rId17"/>
    <p:sldId id="271" r:id="rId18"/>
    <p:sldId id="272" r:id="rId19"/>
    <p:sldId id="273" r:id="rId20"/>
    <p:sldId id="274" r:id="rId21"/>
    <p:sldId id="276" r:id="rId22"/>
    <p:sldId id="264"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82C45C-FE40-4A09-ABA0-90847DD2EE3A}" type="doc">
      <dgm:prSet loTypeId="urn:microsoft.com/office/officeart/2016/7/layout/RepeatingBendingProcessNew" loCatId="process" qsTypeId="urn:microsoft.com/office/officeart/2005/8/quickstyle/simple4" qsCatId="simple" csTypeId="urn:microsoft.com/office/officeart/2005/8/colors/colorful2" csCatId="colorful"/>
      <dgm:spPr/>
      <dgm:t>
        <a:bodyPr/>
        <a:lstStyle/>
        <a:p>
          <a:endParaRPr lang="en-US"/>
        </a:p>
      </dgm:t>
    </dgm:pt>
    <dgm:pt modelId="{AD0C4B3E-D442-4B0A-8280-52210BCA9F3F}">
      <dgm:prSet/>
      <dgm:spPr/>
      <dgm:t>
        <a:bodyPr/>
        <a:lstStyle/>
        <a:p>
          <a:r>
            <a:rPr lang="en-US"/>
            <a:t>They maintain the historical record of your system and also ensures you have the same computing environment.</a:t>
          </a:r>
        </a:p>
      </dgm:t>
    </dgm:pt>
    <dgm:pt modelId="{52F50451-056C-4C79-8A45-6BE3427B8FAE}" type="parTrans" cxnId="{7A2F48C8-5F15-4327-B7FE-8587840ED535}">
      <dgm:prSet/>
      <dgm:spPr/>
      <dgm:t>
        <a:bodyPr/>
        <a:lstStyle/>
        <a:p>
          <a:endParaRPr lang="en-US"/>
        </a:p>
      </dgm:t>
    </dgm:pt>
    <dgm:pt modelId="{626054AB-E70E-4D1B-98B9-F91BEEC410AB}" type="sibTrans" cxnId="{7A2F48C8-5F15-4327-B7FE-8587840ED535}">
      <dgm:prSet/>
      <dgm:spPr/>
      <dgm:t>
        <a:bodyPr/>
        <a:lstStyle/>
        <a:p>
          <a:endParaRPr lang="en-US"/>
        </a:p>
      </dgm:t>
    </dgm:pt>
    <dgm:pt modelId="{AC96D065-840E-42DE-8DE1-ADB183F163EB}">
      <dgm:prSet/>
      <dgm:spPr/>
      <dgm:t>
        <a:bodyPr/>
        <a:lstStyle/>
        <a:p>
          <a:r>
            <a:rPr lang="en-US"/>
            <a:t>A example of PUPPET a open-source configuration management tool where it saved millions of dollars.</a:t>
          </a:r>
        </a:p>
      </dgm:t>
    </dgm:pt>
    <dgm:pt modelId="{65838949-C810-4D98-938F-8E7B731D4FEE}" type="parTrans" cxnId="{44918E7F-C511-4F6F-88A0-FF2376DF10F8}">
      <dgm:prSet/>
      <dgm:spPr/>
      <dgm:t>
        <a:bodyPr/>
        <a:lstStyle/>
        <a:p>
          <a:endParaRPr lang="en-US"/>
        </a:p>
      </dgm:t>
    </dgm:pt>
    <dgm:pt modelId="{9626CF53-E3E6-4E45-B929-00B33CF41865}" type="sibTrans" cxnId="{44918E7F-C511-4F6F-88A0-FF2376DF10F8}">
      <dgm:prSet/>
      <dgm:spPr/>
      <dgm:t>
        <a:bodyPr/>
        <a:lstStyle/>
        <a:p>
          <a:endParaRPr lang="en-US"/>
        </a:p>
      </dgm:t>
    </dgm:pt>
    <dgm:pt modelId="{5BABCBA7-2D85-42D2-BA72-22C14A90AA2F}">
      <dgm:prSet/>
      <dgm:spPr/>
      <dgm:t>
        <a:bodyPr/>
        <a:lstStyle/>
        <a:p>
          <a:r>
            <a:rPr lang="en-US"/>
            <a:t>In New York stock exchange a software was upgraded with the help of Puppet, it was working fine that day but the next day it had a lot of bugs. With help of puppet they were able to go back to the stable version of the software. </a:t>
          </a:r>
        </a:p>
      </dgm:t>
    </dgm:pt>
    <dgm:pt modelId="{B86475DC-D656-4C74-B5FE-80F6B10A4553}" type="parTrans" cxnId="{A9241821-CA74-463E-A40F-E06F11CFE514}">
      <dgm:prSet/>
      <dgm:spPr/>
      <dgm:t>
        <a:bodyPr/>
        <a:lstStyle/>
        <a:p>
          <a:endParaRPr lang="en-US"/>
        </a:p>
      </dgm:t>
    </dgm:pt>
    <dgm:pt modelId="{82EBD41F-A62A-4454-84DC-6A7E9716C239}" type="sibTrans" cxnId="{A9241821-CA74-463E-A40F-E06F11CFE514}">
      <dgm:prSet/>
      <dgm:spPr/>
      <dgm:t>
        <a:bodyPr/>
        <a:lstStyle/>
        <a:p>
          <a:endParaRPr lang="en-US"/>
        </a:p>
      </dgm:t>
    </dgm:pt>
    <dgm:pt modelId="{FF895FDE-14B9-480B-9FF1-90AEE589BC0B}" type="pres">
      <dgm:prSet presAssocID="{AC82C45C-FE40-4A09-ABA0-90847DD2EE3A}" presName="Name0" presStyleCnt="0">
        <dgm:presLayoutVars>
          <dgm:dir/>
          <dgm:resizeHandles val="exact"/>
        </dgm:presLayoutVars>
      </dgm:prSet>
      <dgm:spPr/>
      <dgm:t>
        <a:bodyPr/>
        <a:lstStyle/>
        <a:p>
          <a:endParaRPr lang="en-US"/>
        </a:p>
      </dgm:t>
    </dgm:pt>
    <dgm:pt modelId="{EBFADBCD-093A-476A-9664-0E6CA3F5255A}" type="pres">
      <dgm:prSet presAssocID="{AD0C4B3E-D442-4B0A-8280-52210BCA9F3F}" presName="node" presStyleLbl="node1" presStyleIdx="0" presStyleCnt="3">
        <dgm:presLayoutVars>
          <dgm:bulletEnabled val="1"/>
        </dgm:presLayoutVars>
      </dgm:prSet>
      <dgm:spPr/>
      <dgm:t>
        <a:bodyPr/>
        <a:lstStyle/>
        <a:p>
          <a:endParaRPr lang="en-US"/>
        </a:p>
      </dgm:t>
    </dgm:pt>
    <dgm:pt modelId="{26B3B5CA-9DC0-472B-809A-A94A13B1F90A}" type="pres">
      <dgm:prSet presAssocID="{626054AB-E70E-4D1B-98B9-F91BEEC410AB}" presName="sibTrans" presStyleLbl="sibTrans1D1" presStyleIdx="0" presStyleCnt="2"/>
      <dgm:spPr/>
      <dgm:t>
        <a:bodyPr/>
        <a:lstStyle/>
        <a:p>
          <a:endParaRPr lang="en-US"/>
        </a:p>
      </dgm:t>
    </dgm:pt>
    <dgm:pt modelId="{B904FD75-3030-4A7F-9DF8-28F85086AD94}" type="pres">
      <dgm:prSet presAssocID="{626054AB-E70E-4D1B-98B9-F91BEEC410AB}" presName="connectorText" presStyleLbl="sibTrans1D1" presStyleIdx="0" presStyleCnt="2"/>
      <dgm:spPr/>
      <dgm:t>
        <a:bodyPr/>
        <a:lstStyle/>
        <a:p>
          <a:endParaRPr lang="en-US"/>
        </a:p>
      </dgm:t>
    </dgm:pt>
    <dgm:pt modelId="{090625F3-529C-413D-9725-41D16AD5EDE7}" type="pres">
      <dgm:prSet presAssocID="{AC96D065-840E-42DE-8DE1-ADB183F163EB}" presName="node" presStyleLbl="node1" presStyleIdx="1" presStyleCnt="3">
        <dgm:presLayoutVars>
          <dgm:bulletEnabled val="1"/>
        </dgm:presLayoutVars>
      </dgm:prSet>
      <dgm:spPr/>
      <dgm:t>
        <a:bodyPr/>
        <a:lstStyle/>
        <a:p>
          <a:endParaRPr lang="en-US"/>
        </a:p>
      </dgm:t>
    </dgm:pt>
    <dgm:pt modelId="{93403333-1921-4C8F-8225-ABD302DF1144}" type="pres">
      <dgm:prSet presAssocID="{9626CF53-E3E6-4E45-B929-00B33CF41865}" presName="sibTrans" presStyleLbl="sibTrans1D1" presStyleIdx="1" presStyleCnt="2"/>
      <dgm:spPr/>
      <dgm:t>
        <a:bodyPr/>
        <a:lstStyle/>
        <a:p>
          <a:endParaRPr lang="en-US"/>
        </a:p>
      </dgm:t>
    </dgm:pt>
    <dgm:pt modelId="{B20CE328-25BE-402A-AE41-6269ACA7207E}" type="pres">
      <dgm:prSet presAssocID="{9626CF53-E3E6-4E45-B929-00B33CF41865}" presName="connectorText" presStyleLbl="sibTrans1D1" presStyleIdx="1" presStyleCnt="2"/>
      <dgm:spPr/>
      <dgm:t>
        <a:bodyPr/>
        <a:lstStyle/>
        <a:p>
          <a:endParaRPr lang="en-US"/>
        </a:p>
      </dgm:t>
    </dgm:pt>
    <dgm:pt modelId="{BC0AC13C-D69E-492A-BA84-D47B7211D312}" type="pres">
      <dgm:prSet presAssocID="{5BABCBA7-2D85-42D2-BA72-22C14A90AA2F}" presName="node" presStyleLbl="node1" presStyleIdx="2" presStyleCnt="3">
        <dgm:presLayoutVars>
          <dgm:bulletEnabled val="1"/>
        </dgm:presLayoutVars>
      </dgm:prSet>
      <dgm:spPr/>
      <dgm:t>
        <a:bodyPr/>
        <a:lstStyle/>
        <a:p>
          <a:endParaRPr lang="en-US"/>
        </a:p>
      </dgm:t>
    </dgm:pt>
  </dgm:ptLst>
  <dgm:cxnLst>
    <dgm:cxn modelId="{3915DC2B-4BAB-48B3-8E3E-E406BFE1CEAD}" type="presOf" srcId="{626054AB-E70E-4D1B-98B9-F91BEEC410AB}" destId="{B904FD75-3030-4A7F-9DF8-28F85086AD94}" srcOrd="1" destOrd="0" presId="urn:microsoft.com/office/officeart/2016/7/layout/RepeatingBendingProcessNew"/>
    <dgm:cxn modelId="{44918E7F-C511-4F6F-88A0-FF2376DF10F8}" srcId="{AC82C45C-FE40-4A09-ABA0-90847DD2EE3A}" destId="{AC96D065-840E-42DE-8DE1-ADB183F163EB}" srcOrd="1" destOrd="0" parTransId="{65838949-C810-4D98-938F-8E7B731D4FEE}" sibTransId="{9626CF53-E3E6-4E45-B929-00B33CF41865}"/>
    <dgm:cxn modelId="{C3DC0389-7691-4AAB-B1E5-BA7D7865F524}" type="presOf" srcId="{AD0C4B3E-D442-4B0A-8280-52210BCA9F3F}" destId="{EBFADBCD-093A-476A-9664-0E6CA3F5255A}" srcOrd="0" destOrd="0" presId="urn:microsoft.com/office/officeart/2016/7/layout/RepeatingBendingProcessNew"/>
    <dgm:cxn modelId="{5A6AB87A-5FAE-464C-9FB3-E68D7EFA055C}" type="presOf" srcId="{AC82C45C-FE40-4A09-ABA0-90847DD2EE3A}" destId="{FF895FDE-14B9-480B-9FF1-90AEE589BC0B}" srcOrd="0" destOrd="0" presId="urn:microsoft.com/office/officeart/2016/7/layout/RepeatingBendingProcessNew"/>
    <dgm:cxn modelId="{05F05BE7-386E-40DE-BDD5-A22842F9FCF0}" type="presOf" srcId="{626054AB-E70E-4D1B-98B9-F91BEEC410AB}" destId="{26B3B5CA-9DC0-472B-809A-A94A13B1F90A}" srcOrd="0" destOrd="0" presId="urn:microsoft.com/office/officeart/2016/7/layout/RepeatingBendingProcessNew"/>
    <dgm:cxn modelId="{A9241821-CA74-463E-A40F-E06F11CFE514}" srcId="{AC82C45C-FE40-4A09-ABA0-90847DD2EE3A}" destId="{5BABCBA7-2D85-42D2-BA72-22C14A90AA2F}" srcOrd="2" destOrd="0" parTransId="{B86475DC-D656-4C74-B5FE-80F6B10A4553}" sibTransId="{82EBD41F-A62A-4454-84DC-6A7E9716C239}"/>
    <dgm:cxn modelId="{64E38007-12B4-4623-92BA-11D7DF429A6A}" type="presOf" srcId="{9626CF53-E3E6-4E45-B929-00B33CF41865}" destId="{93403333-1921-4C8F-8225-ABD302DF1144}" srcOrd="0" destOrd="0" presId="urn:microsoft.com/office/officeart/2016/7/layout/RepeatingBendingProcessNew"/>
    <dgm:cxn modelId="{BD2F640E-2876-4B0B-BAC3-047039474216}" type="presOf" srcId="{9626CF53-E3E6-4E45-B929-00B33CF41865}" destId="{B20CE328-25BE-402A-AE41-6269ACA7207E}" srcOrd="1" destOrd="0" presId="urn:microsoft.com/office/officeart/2016/7/layout/RepeatingBendingProcessNew"/>
    <dgm:cxn modelId="{7A575719-E641-46C1-A491-F352A3A3C02C}" type="presOf" srcId="{AC96D065-840E-42DE-8DE1-ADB183F163EB}" destId="{090625F3-529C-413D-9725-41D16AD5EDE7}" srcOrd="0" destOrd="0" presId="urn:microsoft.com/office/officeart/2016/7/layout/RepeatingBendingProcessNew"/>
    <dgm:cxn modelId="{BBCB23C0-A518-4678-87C8-F892B8DA08B1}" type="presOf" srcId="{5BABCBA7-2D85-42D2-BA72-22C14A90AA2F}" destId="{BC0AC13C-D69E-492A-BA84-D47B7211D312}" srcOrd="0" destOrd="0" presId="urn:microsoft.com/office/officeart/2016/7/layout/RepeatingBendingProcessNew"/>
    <dgm:cxn modelId="{7A2F48C8-5F15-4327-B7FE-8587840ED535}" srcId="{AC82C45C-FE40-4A09-ABA0-90847DD2EE3A}" destId="{AD0C4B3E-D442-4B0A-8280-52210BCA9F3F}" srcOrd="0" destOrd="0" parTransId="{52F50451-056C-4C79-8A45-6BE3427B8FAE}" sibTransId="{626054AB-E70E-4D1B-98B9-F91BEEC410AB}"/>
    <dgm:cxn modelId="{99E34603-6270-488D-B950-7767D9D0D664}" type="presParOf" srcId="{FF895FDE-14B9-480B-9FF1-90AEE589BC0B}" destId="{EBFADBCD-093A-476A-9664-0E6CA3F5255A}" srcOrd="0" destOrd="0" presId="urn:microsoft.com/office/officeart/2016/7/layout/RepeatingBendingProcessNew"/>
    <dgm:cxn modelId="{68B07333-413F-4431-A946-F54120CE7CD5}" type="presParOf" srcId="{FF895FDE-14B9-480B-9FF1-90AEE589BC0B}" destId="{26B3B5CA-9DC0-472B-809A-A94A13B1F90A}" srcOrd="1" destOrd="0" presId="urn:microsoft.com/office/officeart/2016/7/layout/RepeatingBendingProcessNew"/>
    <dgm:cxn modelId="{C772F187-E25C-45BD-B086-07CCFEE4680E}" type="presParOf" srcId="{26B3B5CA-9DC0-472B-809A-A94A13B1F90A}" destId="{B904FD75-3030-4A7F-9DF8-28F85086AD94}" srcOrd="0" destOrd="0" presId="urn:microsoft.com/office/officeart/2016/7/layout/RepeatingBendingProcessNew"/>
    <dgm:cxn modelId="{6EAB577D-9734-4A35-8ACC-ED9DAD7E8AFF}" type="presParOf" srcId="{FF895FDE-14B9-480B-9FF1-90AEE589BC0B}" destId="{090625F3-529C-413D-9725-41D16AD5EDE7}" srcOrd="2" destOrd="0" presId="urn:microsoft.com/office/officeart/2016/7/layout/RepeatingBendingProcessNew"/>
    <dgm:cxn modelId="{D3662186-F885-4D0F-90F7-61D27A5A0A2A}" type="presParOf" srcId="{FF895FDE-14B9-480B-9FF1-90AEE589BC0B}" destId="{93403333-1921-4C8F-8225-ABD302DF1144}" srcOrd="3" destOrd="0" presId="urn:microsoft.com/office/officeart/2016/7/layout/RepeatingBendingProcessNew"/>
    <dgm:cxn modelId="{5EF41BA3-3F49-46E7-9936-611A3AF06E8C}" type="presParOf" srcId="{93403333-1921-4C8F-8225-ABD302DF1144}" destId="{B20CE328-25BE-402A-AE41-6269ACA7207E}" srcOrd="0" destOrd="0" presId="urn:microsoft.com/office/officeart/2016/7/layout/RepeatingBendingProcessNew"/>
    <dgm:cxn modelId="{C3AE903E-6D6F-4690-A508-95FEA5FB9F40}" type="presParOf" srcId="{FF895FDE-14B9-480B-9FF1-90AEE589BC0B}" destId="{BC0AC13C-D69E-492A-BA84-D47B7211D312}" srcOrd="4"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44FAD7-E636-4F60-B1BA-332CA51DCAF6}"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A8CF276D-32B5-4BE0-9608-6F1220005148}">
      <dgm:prSet phldrT="[Text]" custT="1"/>
      <dgm:spPr>
        <a:ln>
          <a:solidFill>
            <a:schemeClr val="accent3">
              <a:lumMod val="60000"/>
              <a:lumOff val="40000"/>
            </a:schemeClr>
          </a:solidFill>
        </a:ln>
      </dgm:spPr>
      <dgm:t>
        <a:bodyPr/>
        <a:lstStyle/>
        <a:p>
          <a:r>
            <a:rPr lang="en-US" sz="2800" dirty="0" smtClean="0"/>
            <a:t>Why and Where it is used?</a:t>
          </a:r>
          <a:endParaRPr lang="en-US" sz="2800" dirty="0"/>
        </a:p>
      </dgm:t>
    </dgm:pt>
    <dgm:pt modelId="{E47D54C8-73FF-4EC5-9314-CB69989AF4DC}" type="parTrans" cxnId="{BEA88D70-F9D9-4700-AC44-9E6B9BBFC795}">
      <dgm:prSet/>
      <dgm:spPr/>
      <dgm:t>
        <a:bodyPr/>
        <a:lstStyle/>
        <a:p>
          <a:endParaRPr lang="en-US"/>
        </a:p>
      </dgm:t>
    </dgm:pt>
    <dgm:pt modelId="{9D4374D0-2987-48EE-91B8-795A9594D4AC}" type="sibTrans" cxnId="{BEA88D70-F9D9-4700-AC44-9E6B9BBFC795}">
      <dgm:prSet/>
      <dgm:spPr>
        <a:ln>
          <a:solidFill>
            <a:schemeClr val="accent3">
              <a:lumMod val="60000"/>
              <a:lumOff val="40000"/>
            </a:schemeClr>
          </a:solidFill>
        </a:ln>
      </dgm:spPr>
      <dgm:t>
        <a:bodyPr/>
        <a:lstStyle/>
        <a:p>
          <a:endParaRPr lang="en-US"/>
        </a:p>
      </dgm:t>
    </dgm:pt>
    <dgm:pt modelId="{37EB7269-17AB-457C-9C99-5866EAFB8A03}">
      <dgm:prSet phldrT="[Text]" custT="1"/>
      <dgm:spPr>
        <a:ln>
          <a:solidFill>
            <a:schemeClr val="accent3">
              <a:lumMod val="60000"/>
              <a:lumOff val="40000"/>
            </a:schemeClr>
          </a:solidFill>
        </a:ln>
      </dgm:spPr>
      <dgm:t>
        <a:bodyPr/>
        <a:lstStyle/>
        <a:p>
          <a:r>
            <a:rPr lang="en-US" sz="2800" dirty="0" smtClean="0"/>
            <a:t>Advantages and Examples</a:t>
          </a:r>
          <a:endParaRPr lang="en-US" sz="2800" dirty="0"/>
        </a:p>
      </dgm:t>
    </dgm:pt>
    <dgm:pt modelId="{70838507-7E0A-41F6-995E-ECED32C3B45C}" type="parTrans" cxnId="{3DF607DE-BE6D-4AE4-869A-AC0D974C2CB4}">
      <dgm:prSet/>
      <dgm:spPr/>
      <dgm:t>
        <a:bodyPr/>
        <a:lstStyle/>
        <a:p>
          <a:endParaRPr lang="en-US"/>
        </a:p>
      </dgm:t>
    </dgm:pt>
    <dgm:pt modelId="{9EBF7AEF-B9F6-4E7C-9077-6E6E8EEB9E50}" type="sibTrans" cxnId="{3DF607DE-BE6D-4AE4-869A-AC0D974C2CB4}">
      <dgm:prSet/>
      <dgm:spPr>
        <a:ln>
          <a:solidFill>
            <a:schemeClr val="accent3">
              <a:lumMod val="60000"/>
              <a:lumOff val="40000"/>
            </a:schemeClr>
          </a:solidFill>
        </a:ln>
      </dgm:spPr>
      <dgm:t>
        <a:bodyPr/>
        <a:lstStyle/>
        <a:p>
          <a:endParaRPr lang="en-US"/>
        </a:p>
      </dgm:t>
    </dgm:pt>
    <dgm:pt modelId="{D563AE56-6481-4F47-8623-8E417464E725}" type="pres">
      <dgm:prSet presAssocID="{A044FAD7-E636-4F60-B1BA-332CA51DCAF6}" presName="Name0" presStyleCnt="0">
        <dgm:presLayoutVars>
          <dgm:chMax/>
          <dgm:chPref/>
          <dgm:dir/>
          <dgm:animLvl val="lvl"/>
        </dgm:presLayoutVars>
      </dgm:prSet>
      <dgm:spPr/>
      <dgm:t>
        <a:bodyPr/>
        <a:lstStyle/>
        <a:p>
          <a:endParaRPr lang="en-US"/>
        </a:p>
      </dgm:t>
    </dgm:pt>
    <dgm:pt modelId="{CD583A9F-C49E-4A9E-B14B-9BC5C1619A6F}" type="pres">
      <dgm:prSet presAssocID="{A8CF276D-32B5-4BE0-9608-6F1220005148}" presName="composite" presStyleCnt="0"/>
      <dgm:spPr/>
    </dgm:pt>
    <dgm:pt modelId="{43F1BD55-9216-44E3-B5D2-3020E9C4167C}" type="pres">
      <dgm:prSet presAssocID="{A8CF276D-32B5-4BE0-9608-6F1220005148}" presName="Parent1" presStyleLbl="node1" presStyleIdx="0" presStyleCnt="4" custScaleX="107389" custLinFactNeighborX="-40452" custLinFactNeighborY="-13844">
        <dgm:presLayoutVars>
          <dgm:chMax val="1"/>
          <dgm:chPref val="1"/>
          <dgm:bulletEnabled val="1"/>
        </dgm:presLayoutVars>
      </dgm:prSet>
      <dgm:spPr/>
      <dgm:t>
        <a:bodyPr/>
        <a:lstStyle/>
        <a:p>
          <a:endParaRPr lang="en-US"/>
        </a:p>
      </dgm:t>
    </dgm:pt>
    <dgm:pt modelId="{5E9E59E0-726F-4028-995A-598572BFC7F3}" type="pres">
      <dgm:prSet presAssocID="{A8CF276D-32B5-4BE0-9608-6F1220005148}" presName="Childtext1" presStyleLbl="revTx" presStyleIdx="0" presStyleCnt="2">
        <dgm:presLayoutVars>
          <dgm:chMax val="0"/>
          <dgm:chPref val="0"/>
          <dgm:bulletEnabled val="1"/>
        </dgm:presLayoutVars>
      </dgm:prSet>
      <dgm:spPr/>
      <dgm:t>
        <a:bodyPr/>
        <a:lstStyle/>
        <a:p>
          <a:endParaRPr lang="en-US"/>
        </a:p>
      </dgm:t>
    </dgm:pt>
    <dgm:pt modelId="{7E8C7239-EB2C-49DA-85D9-F920B5A292AC}" type="pres">
      <dgm:prSet presAssocID="{A8CF276D-32B5-4BE0-9608-6F1220005148}" presName="BalanceSpacing" presStyleCnt="0"/>
      <dgm:spPr/>
    </dgm:pt>
    <dgm:pt modelId="{27E349E7-D657-46B8-BD5D-5F3201C0506F}" type="pres">
      <dgm:prSet presAssocID="{A8CF276D-32B5-4BE0-9608-6F1220005148}" presName="BalanceSpacing1" presStyleCnt="0"/>
      <dgm:spPr/>
    </dgm:pt>
    <dgm:pt modelId="{3C114329-4670-4971-AAFC-AD06C15C6F51}" type="pres">
      <dgm:prSet presAssocID="{9D4374D0-2987-48EE-91B8-795A9594D4AC}" presName="Accent1Text" presStyleLbl="node1" presStyleIdx="1" presStyleCnt="4" custLinFactNeighborX="-85770" custLinFactNeighborY="-1080"/>
      <dgm:spPr/>
      <dgm:t>
        <a:bodyPr/>
        <a:lstStyle/>
        <a:p>
          <a:endParaRPr lang="en-US"/>
        </a:p>
      </dgm:t>
    </dgm:pt>
    <dgm:pt modelId="{B007CCE4-4F86-41A9-8693-63C975FF2414}" type="pres">
      <dgm:prSet presAssocID="{9D4374D0-2987-48EE-91B8-795A9594D4AC}" presName="spaceBetweenRectangles" presStyleCnt="0"/>
      <dgm:spPr/>
    </dgm:pt>
    <dgm:pt modelId="{90663E5A-D63F-4CB9-9BE7-1FF09744C6F2}" type="pres">
      <dgm:prSet presAssocID="{37EB7269-17AB-457C-9C99-5866EAFB8A03}" presName="composite" presStyleCnt="0"/>
      <dgm:spPr/>
    </dgm:pt>
    <dgm:pt modelId="{10FBDD32-7F17-4498-8FFF-F09FF7C33F5D}" type="pres">
      <dgm:prSet presAssocID="{37EB7269-17AB-457C-9C99-5866EAFB8A03}" presName="Parent1" presStyleLbl="node1" presStyleIdx="2" presStyleCnt="4" custScaleX="400885" custScaleY="50025" custLinFactNeighborX="4514" custLinFactNeighborY="982">
        <dgm:presLayoutVars>
          <dgm:chMax val="1"/>
          <dgm:chPref val="1"/>
          <dgm:bulletEnabled val="1"/>
        </dgm:presLayoutVars>
      </dgm:prSet>
      <dgm:spPr/>
      <dgm:t>
        <a:bodyPr/>
        <a:lstStyle/>
        <a:p>
          <a:endParaRPr lang="en-US"/>
        </a:p>
      </dgm:t>
    </dgm:pt>
    <dgm:pt modelId="{F175D923-25BD-47BB-860E-C0DC89F4A226}" type="pres">
      <dgm:prSet presAssocID="{37EB7269-17AB-457C-9C99-5866EAFB8A03}" presName="Childtext1" presStyleLbl="revTx" presStyleIdx="1" presStyleCnt="2">
        <dgm:presLayoutVars>
          <dgm:chMax val="0"/>
          <dgm:chPref val="0"/>
          <dgm:bulletEnabled val="1"/>
        </dgm:presLayoutVars>
      </dgm:prSet>
      <dgm:spPr/>
      <dgm:t>
        <a:bodyPr/>
        <a:lstStyle/>
        <a:p>
          <a:endParaRPr lang="en-US"/>
        </a:p>
      </dgm:t>
    </dgm:pt>
    <dgm:pt modelId="{B025EC2B-EBF3-44F5-A9A1-E4A15027B85C}" type="pres">
      <dgm:prSet presAssocID="{37EB7269-17AB-457C-9C99-5866EAFB8A03}" presName="BalanceSpacing" presStyleCnt="0"/>
      <dgm:spPr/>
    </dgm:pt>
    <dgm:pt modelId="{0AF1A42B-7E4F-42B3-88AC-464CC3EB4509}" type="pres">
      <dgm:prSet presAssocID="{37EB7269-17AB-457C-9C99-5866EAFB8A03}" presName="BalanceSpacing1" presStyleCnt="0"/>
      <dgm:spPr/>
    </dgm:pt>
    <dgm:pt modelId="{1B7A502B-B6AE-4AD6-9E97-4E438EDEF29D}" type="pres">
      <dgm:prSet presAssocID="{9EBF7AEF-B9F6-4E7C-9077-6E6E8EEB9E50}" presName="Accent1Text" presStyleLbl="node1" presStyleIdx="3" presStyleCnt="4" custLinFactNeighborX="53366" custLinFactNeighborY="-82524"/>
      <dgm:spPr/>
      <dgm:t>
        <a:bodyPr/>
        <a:lstStyle/>
        <a:p>
          <a:endParaRPr lang="en-US"/>
        </a:p>
      </dgm:t>
    </dgm:pt>
  </dgm:ptLst>
  <dgm:cxnLst>
    <dgm:cxn modelId="{0902BE8B-C911-4EA2-9C65-A7AE4BBEC804}" type="presOf" srcId="{A8CF276D-32B5-4BE0-9608-6F1220005148}" destId="{43F1BD55-9216-44E3-B5D2-3020E9C4167C}" srcOrd="0" destOrd="0" presId="urn:microsoft.com/office/officeart/2008/layout/AlternatingHexagons"/>
    <dgm:cxn modelId="{77CD7908-B6F0-4F53-B40B-D732A10D89BF}" type="presOf" srcId="{A044FAD7-E636-4F60-B1BA-332CA51DCAF6}" destId="{D563AE56-6481-4F47-8623-8E417464E725}" srcOrd="0" destOrd="0" presId="urn:microsoft.com/office/officeart/2008/layout/AlternatingHexagons"/>
    <dgm:cxn modelId="{49684A59-A961-4586-92E6-6D3B5B7C0592}" type="presOf" srcId="{37EB7269-17AB-457C-9C99-5866EAFB8A03}" destId="{10FBDD32-7F17-4498-8FFF-F09FF7C33F5D}" srcOrd="0" destOrd="0" presId="urn:microsoft.com/office/officeart/2008/layout/AlternatingHexagons"/>
    <dgm:cxn modelId="{E52BBA32-9F32-42CF-B792-ECC0ED5FEC69}" type="presOf" srcId="{9EBF7AEF-B9F6-4E7C-9077-6E6E8EEB9E50}" destId="{1B7A502B-B6AE-4AD6-9E97-4E438EDEF29D}" srcOrd="0" destOrd="0" presId="urn:microsoft.com/office/officeart/2008/layout/AlternatingHexagons"/>
    <dgm:cxn modelId="{32A740AE-2779-43EB-A895-62D2EC423166}" type="presOf" srcId="{9D4374D0-2987-48EE-91B8-795A9594D4AC}" destId="{3C114329-4670-4971-AAFC-AD06C15C6F51}" srcOrd="0" destOrd="0" presId="urn:microsoft.com/office/officeart/2008/layout/AlternatingHexagons"/>
    <dgm:cxn modelId="{3DF607DE-BE6D-4AE4-869A-AC0D974C2CB4}" srcId="{A044FAD7-E636-4F60-B1BA-332CA51DCAF6}" destId="{37EB7269-17AB-457C-9C99-5866EAFB8A03}" srcOrd="1" destOrd="0" parTransId="{70838507-7E0A-41F6-995E-ECED32C3B45C}" sibTransId="{9EBF7AEF-B9F6-4E7C-9077-6E6E8EEB9E50}"/>
    <dgm:cxn modelId="{BEA88D70-F9D9-4700-AC44-9E6B9BBFC795}" srcId="{A044FAD7-E636-4F60-B1BA-332CA51DCAF6}" destId="{A8CF276D-32B5-4BE0-9608-6F1220005148}" srcOrd="0" destOrd="0" parTransId="{E47D54C8-73FF-4EC5-9314-CB69989AF4DC}" sibTransId="{9D4374D0-2987-48EE-91B8-795A9594D4AC}"/>
    <dgm:cxn modelId="{4B02CCCF-A7AF-4FD7-8418-60AE947D04C7}" type="presParOf" srcId="{D563AE56-6481-4F47-8623-8E417464E725}" destId="{CD583A9F-C49E-4A9E-B14B-9BC5C1619A6F}" srcOrd="0" destOrd="0" presId="urn:microsoft.com/office/officeart/2008/layout/AlternatingHexagons"/>
    <dgm:cxn modelId="{54FF3694-02BC-4A29-8644-B56A9C77F335}" type="presParOf" srcId="{CD583A9F-C49E-4A9E-B14B-9BC5C1619A6F}" destId="{43F1BD55-9216-44E3-B5D2-3020E9C4167C}" srcOrd="0" destOrd="0" presId="urn:microsoft.com/office/officeart/2008/layout/AlternatingHexagons"/>
    <dgm:cxn modelId="{87C87C86-20BB-4675-BBE2-18AB80EC3128}" type="presParOf" srcId="{CD583A9F-C49E-4A9E-B14B-9BC5C1619A6F}" destId="{5E9E59E0-726F-4028-995A-598572BFC7F3}" srcOrd="1" destOrd="0" presId="urn:microsoft.com/office/officeart/2008/layout/AlternatingHexagons"/>
    <dgm:cxn modelId="{C7FDF15A-AA9D-4418-9D16-45798A313A23}" type="presParOf" srcId="{CD583A9F-C49E-4A9E-B14B-9BC5C1619A6F}" destId="{7E8C7239-EB2C-49DA-85D9-F920B5A292AC}" srcOrd="2" destOrd="0" presId="urn:microsoft.com/office/officeart/2008/layout/AlternatingHexagons"/>
    <dgm:cxn modelId="{391ADD76-3B85-46E6-813B-EA6B48841F2B}" type="presParOf" srcId="{CD583A9F-C49E-4A9E-B14B-9BC5C1619A6F}" destId="{27E349E7-D657-46B8-BD5D-5F3201C0506F}" srcOrd="3" destOrd="0" presId="urn:microsoft.com/office/officeart/2008/layout/AlternatingHexagons"/>
    <dgm:cxn modelId="{D7CB7F9F-CB6E-4D0B-B7B7-9379BFF02F1C}" type="presParOf" srcId="{CD583A9F-C49E-4A9E-B14B-9BC5C1619A6F}" destId="{3C114329-4670-4971-AAFC-AD06C15C6F51}" srcOrd="4" destOrd="0" presId="urn:microsoft.com/office/officeart/2008/layout/AlternatingHexagons"/>
    <dgm:cxn modelId="{E9E7C58C-7B10-432F-9B0B-E7B8B6165F36}" type="presParOf" srcId="{D563AE56-6481-4F47-8623-8E417464E725}" destId="{B007CCE4-4F86-41A9-8693-63C975FF2414}" srcOrd="1" destOrd="0" presId="urn:microsoft.com/office/officeart/2008/layout/AlternatingHexagons"/>
    <dgm:cxn modelId="{E7A125CF-EF1D-4364-8ECC-126EA1C7577C}" type="presParOf" srcId="{D563AE56-6481-4F47-8623-8E417464E725}" destId="{90663E5A-D63F-4CB9-9BE7-1FF09744C6F2}" srcOrd="2" destOrd="0" presId="urn:microsoft.com/office/officeart/2008/layout/AlternatingHexagons"/>
    <dgm:cxn modelId="{5F8A5E9B-A528-4D09-A6C6-E50A28736242}" type="presParOf" srcId="{90663E5A-D63F-4CB9-9BE7-1FF09744C6F2}" destId="{10FBDD32-7F17-4498-8FFF-F09FF7C33F5D}" srcOrd="0" destOrd="0" presId="urn:microsoft.com/office/officeart/2008/layout/AlternatingHexagons"/>
    <dgm:cxn modelId="{8D828A77-A311-450A-9E75-B45EBF36D190}" type="presParOf" srcId="{90663E5A-D63F-4CB9-9BE7-1FF09744C6F2}" destId="{F175D923-25BD-47BB-860E-C0DC89F4A226}" srcOrd="1" destOrd="0" presId="urn:microsoft.com/office/officeart/2008/layout/AlternatingHexagons"/>
    <dgm:cxn modelId="{6544624C-3AA3-414C-BC0D-AF3B11E83D36}" type="presParOf" srcId="{90663E5A-D63F-4CB9-9BE7-1FF09744C6F2}" destId="{B025EC2B-EBF3-44F5-A9A1-E4A15027B85C}" srcOrd="2" destOrd="0" presId="urn:microsoft.com/office/officeart/2008/layout/AlternatingHexagons"/>
    <dgm:cxn modelId="{502204E0-0060-464C-8F39-83199873E81B}" type="presParOf" srcId="{90663E5A-D63F-4CB9-9BE7-1FF09744C6F2}" destId="{0AF1A42B-7E4F-42B3-88AC-464CC3EB4509}" srcOrd="3" destOrd="0" presId="urn:microsoft.com/office/officeart/2008/layout/AlternatingHexagons"/>
    <dgm:cxn modelId="{9EB56F33-5E61-4945-90BA-547A6C8324CC}" type="presParOf" srcId="{90663E5A-D63F-4CB9-9BE7-1FF09744C6F2}" destId="{1B7A502B-B6AE-4AD6-9E97-4E438EDEF29D}"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B3B5CA-9DC0-472B-809A-A94A13B1F90A}">
      <dsp:nvSpPr>
        <dsp:cNvPr id="0" name=""/>
        <dsp:cNvSpPr/>
      </dsp:nvSpPr>
      <dsp:spPr>
        <a:xfrm>
          <a:off x="3040792" y="1994767"/>
          <a:ext cx="667342" cy="91440"/>
        </a:xfrm>
        <a:custGeom>
          <a:avLst/>
          <a:gdLst/>
          <a:ahLst/>
          <a:cxnLst/>
          <a:rect l="0" t="0" r="0" b="0"/>
          <a:pathLst>
            <a:path>
              <a:moveTo>
                <a:pt x="0" y="45720"/>
              </a:moveTo>
              <a:lnTo>
                <a:pt x="66734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57014" y="2036997"/>
        <a:ext cx="34897" cy="6979"/>
      </dsp:txXfrm>
    </dsp:sp>
    <dsp:sp modelId="{EBFADBCD-093A-476A-9664-0E6CA3F5255A}">
      <dsp:nvSpPr>
        <dsp:cNvPr id="0" name=""/>
        <dsp:cNvSpPr/>
      </dsp:nvSpPr>
      <dsp:spPr>
        <a:xfrm>
          <a:off x="8061" y="1130127"/>
          <a:ext cx="3034531" cy="1820718"/>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They maintain the historical record of your system and also ensures you have the same computing environment.</a:t>
          </a:r>
        </a:p>
      </dsp:txBody>
      <dsp:txXfrm>
        <a:off x="8061" y="1130127"/>
        <a:ext cx="3034531" cy="1820718"/>
      </dsp:txXfrm>
    </dsp:sp>
    <dsp:sp modelId="{93403333-1921-4C8F-8225-ABD302DF1144}">
      <dsp:nvSpPr>
        <dsp:cNvPr id="0" name=""/>
        <dsp:cNvSpPr/>
      </dsp:nvSpPr>
      <dsp:spPr>
        <a:xfrm>
          <a:off x="6773265" y="1994767"/>
          <a:ext cx="667342" cy="91440"/>
        </a:xfrm>
        <a:custGeom>
          <a:avLst/>
          <a:gdLst/>
          <a:ahLst/>
          <a:cxnLst/>
          <a:rect l="0" t="0" r="0" b="0"/>
          <a:pathLst>
            <a:path>
              <a:moveTo>
                <a:pt x="0" y="45720"/>
              </a:moveTo>
              <a:lnTo>
                <a:pt x="667342" y="45720"/>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089488" y="2036997"/>
        <a:ext cx="34897" cy="6979"/>
      </dsp:txXfrm>
    </dsp:sp>
    <dsp:sp modelId="{090625F3-529C-413D-9725-41D16AD5EDE7}">
      <dsp:nvSpPr>
        <dsp:cNvPr id="0" name=""/>
        <dsp:cNvSpPr/>
      </dsp:nvSpPr>
      <dsp:spPr>
        <a:xfrm>
          <a:off x="3740534" y="1130127"/>
          <a:ext cx="3034531" cy="1820718"/>
        </a:xfrm>
        <a:prstGeom prst="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A example of PUPPET a open-source configuration management tool where it saved millions of dollars.</a:t>
          </a:r>
        </a:p>
      </dsp:txBody>
      <dsp:txXfrm>
        <a:off x="3740534" y="1130127"/>
        <a:ext cx="3034531" cy="1820718"/>
      </dsp:txXfrm>
    </dsp:sp>
    <dsp:sp modelId="{BC0AC13C-D69E-492A-BA84-D47B7211D312}">
      <dsp:nvSpPr>
        <dsp:cNvPr id="0" name=""/>
        <dsp:cNvSpPr/>
      </dsp:nvSpPr>
      <dsp:spPr>
        <a:xfrm>
          <a:off x="7473007" y="1130127"/>
          <a:ext cx="3034531" cy="1820718"/>
        </a:xfrm>
        <a:prstGeom prst="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In New York stock exchange a software was upgraded with the help of Puppet, it was working fine that day but the next day it had a lot of bugs. With help of puppet they were able to go back to the stable version of the software. </a:t>
          </a:r>
        </a:p>
      </dsp:txBody>
      <dsp:txXfrm>
        <a:off x="7473007" y="1130127"/>
        <a:ext cx="3034531" cy="182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F1BD55-9216-44E3-B5D2-3020E9C4167C}">
      <dsp:nvSpPr>
        <dsp:cNvPr id="0" name=""/>
        <dsp:cNvSpPr/>
      </dsp:nvSpPr>
      <dsp:spPr>
        <a:xfrm rot="5400000">
          <a:off x="3726906" y="87431"/>
          <a:ext cx="2660890" cy="2486028"/>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Why and Where it is used?</a:t>
          </a:r>
          <a:endParaRPr lang="en-US" sz="2800" kern="1200" dirty="0"/>
        </a:p>
      </dsp:txBody>
      <dsp:txXfrm rot="-5400000">
        <a:off x="4215061" y="428910"/>
        <a:ext cx="1684580" cy="1803070"/>
      </dsp:txXfrm>
    </dsp:sp>
    <dsp:sp modelId="{5E9E59E0-726F-4028-995A-598572BFC7F3}">
      <dsp:nvSpPr>
        <dsp:cNvPr id="0" name=""/>
        <dsp:cNvSpPr/>
      </dsp:nvSpPr>
      <dsp:spPr>
        <a:xfrm>
          <a:off x="7221540" y="534799"/>
          <a:ext cx="2969554" cy="1596534"/>
        </a:xfrm>
        <a:prstGeom prst="rect">
          <a:avLst/>
        </a:prstGeom>
        <a:noFill/>
        <a:ln>
          <a:noFill/>
        </a:ln>
        <a:effectLst/>
      </dsp:spPr>
      <dsp:style>
        <a:lnRef idx="0">
          <a:scrgbClr r="0" g="0" b="0"/>
        </a:lnRef>
        <a:fillRef idx="0">
          <a:scrgbClr r="0" g="0" b="0"/>
        </a:fillRef>
        <a:effectRef idx="0">
          <a:scrgbClr r="0" g="0" b="0"/>
        </a:effectRef>
        <a:fontRef idx="minor"/>
      </dsp:style>
    </dsp:sp>
    <dsp:sp modelId="{3C114329-4670-4971-AAFC-AD06C15C6F51}">
      <dsp:nvSpPr>
        <dsp:cNvPr id="0" name=""/>
        <dsp:cNvSpPr/>
      </dsp:nvSpPr>
      <dsp:spPr>
        <a:xfrm rot="5400000">
          <a:off x="177632" y="172957"/>
          <a:ext cx="2660890" cy="2314975"/>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en-US" sz="3600" kern="1200"/>
        </a:p>
      </dsp:txBody>
      <dsp:txXfrm rot="-5400000">
        <a:off x="711339" y="414655"/>
        <a:ext cx="1593475" cy="1831580"/>
      </dsp:txXfrm>
    </dsp:sp>
    <dsp:sp modelId="{10FBDD32-7F17-4498-8FFF-F09FF7C33F5D}">
      <dsp:nvSpPr>
        <dsp:cNvPr id="0" name=""/>
        <dsp:cNvSpPr/>
      </dsp:nvSpPr>
      <dsp:spPr>
        <a:xfrm rot="5400000">
          <a:off x="4434448" y="-1022433"/>
          <a:ext cx="1331110" cy="9280388"/>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Advantages and Examples</a:t>
          </a:r>
          <a:endParaRPr lang="en-US" sz="2800" kern="1200" dirty="0"/>
        </a:p>
      </dsp:txBody>
      <dsp:txXfrm rot="-5400000">
        <a:off x="2006540" y="3174058"/>
        <a:ext cx="6186926" cy="887406"/>
      </dsp:txXfrm>
    </dsp:sp>
    <dsp:sp modelId="{F175D923-25BD-47BB-860E-C0DC89F4A226}">
      <dsp:nvSpPr>
        <dsp:cNvPr id="0" name=""/>
        <dsp:cNvSpPr/>
      </dsp:nvSpPr>
      <dsp:spPr>
        <a:xfrm>
          <a:off x="868463" y="2793363"/>
          <a:ext cx="2873762" cy="1596534"/>
        </a:xfrm>
        <a:prstGeom prst="rect">
          <a:avLst/>
        </a:prstGeom>
        <a:noFill/>
        <a:ln>
          <a:noFill/>
        </a:ln>
        <a:effectLst/>
      </dsp:spPr>
      <dsp:style>
        <a:lnRef idx="0">
          <a:scrgbClr r="0" g="0" b="0"/>
        </a:lnRef>
        <a:fillRef idx="0">
          <a:scrgbClr r="0" g="0" b="0"/>
        </a:fillRef>
        <a:effectRef idx="0">
          <a:scrgbClr r="0" g="0" b="0"/>
        </a:effectRef>
        <a:fontRef idx="minor"/>
      </dsp:style>
    </dsp:sp>
    <dsp:sp modelId="{1B7A502B-B6AE-4AD6-9E97-4E438EDEF29D}">
      <dsp:nvSpPr>
        <dsp:cNvPr id="0" name=""/>
        <dsp:cNvSpPr/>
      </dsp:nvSpPr>
      <dsp:spPr>
        <a:xfrm rot="5400000">
          <a:off x="7400643" y="238269"/>
          <a:ext cx="2660890" cy="2314975"/>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en-US" sz="3600" kern="1200"/>
        </a:p>
      </dsp:txBody>
      <dsp:txXfrm rot="-5400000">
        <a:off x="7934350" y="479967"/>
        <a:ext cx="1593475" cy="1831580"/>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84521801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686082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97304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113967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88667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806906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630349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6345883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030913899"/>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E5213-23EA-4E35-BCEE-1D0F623DAA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D51797-B508-4164-9458-E10457209B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A3FC08-5152-470B-8856-4C35BE3BF83D}"/>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469E61D8-85F2-4683-8594-6EF6016B0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E96E0-129D-430D-A041-69E66A4EA95C}"/>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2279781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40358-2D23-4353-A165-26DBDB8740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DB71C-6727-436A-BC54-D52215DD055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BDE1CB-89E8-493E-BB74-6C6A6E8D6254}"/>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4E484AC1-D777-4AB4-AE2C-C1C33B08EB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61C1BC-7BF0-4ACD-AF85-51A2C0E9809D}"/>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770054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7124415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E7B6B-E2DB-4627-9C64-85C9EC3127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0FA8A8-F481-4A82-BDA2-08AEE4C32F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FA1841-0536-4084-AC46-14DC16189DB9}"/>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37863DD1-9639-4B95-8F23-49B54AA02D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4A9BB-D94B-4686-BF60-3ABF4E55FF6A}"/>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6748399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8FBAD-FB4F-4F65-8993-B0D9A3C65F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1B8B48-F9CA-4EA0-BD77-29011795E29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E93959-163B-4D4F-9CE2-E18A10C9BE1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1D4B27-672D-43B5-BBD1-421848BE0B24}"/>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23CDFE0F-12BB-4158-B16F-DDDBF13D0D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662B96-4675-4FD8-A641-6E385623DAE7}"/>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768069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8717E-5592-4C07-B76D-C0C0DC393A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3F4B04-F376-4E7D-8DAF-0767B13D7F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993F7D2-5A7C-4F82-B49D-19BD935077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8B5549-D452-410D-A80B-50713C8C61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26DC562-2EF7-4BF0-A2B6-195D4531E01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0466B5-1476-4BE9-8AAE-B8294E6518E6}"/>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8" name="Footer Placeholder 7">
            <a:extLst>
              <a:ext uri="{FF2B5EF4-FFF2-40B4-BE49-F238E27FC236}">
                <a16:creationId xmlns:a16="http://schemas.microsoft.com/office/drawing/2014/main" id="{3ABB7415-3066-4382-A2E5-61959978D5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D95305-EEA3-4A1C-91EB-E5834D2B1E0F}"/>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11805929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A2A3E-ACAF-44D1-AC62-7CC0999AD3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8FBA8A-2D30-4992-B0DF-2BBB9A1EF8A0}"/>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4" name="Footer Placeholder 3">
            <a:extLst>
              <a:ext uri="{FF2B5EF4-FFF2-40B4-BE49-F238E27FC236}">
                <a16:creationId xmlns:a16="http://schemas.microsoft.com/office/drawing/2014/main" id="{CCBC6289-45FC-44BD-98D5-7C714ED907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1510E7-1EB1-4914-ABF9-448EEE460C4E}"/>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4877356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F4697B-04F6-4019-8B0D-51E4E37AD4CA}"/>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3" name="Footer Placeholder 2">
            <a:extLst>
              <a:ext uri="{FF2B5EF4-FFF2-40B4-BE49-F238E27FC236}">
                <a16:creationId xmlns:a16="http://schemas.microsoft.com/office/drawing/2014/main" id="{52DD78AE-DFCB-43DC-82CF-9468248D24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56646-E54C-4001-99EE-6451F9FA344A}"/>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2529229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99265-7370-4985-8BA1-F364991E1C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C72423-73C5-4D4C-93C0-05801FA002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21E73D-3758-449E-B822-7A7E436334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557746-9F67-4DE6-BA79-FAD302C82941}"/>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929FE843-E8C4-4E58-AD42-FDA1FEFEF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3164CD-3629-4FE5-9B53-00233F08A369}"/>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6409464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908F6-9114-45FA-84BC-DE501A3A1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45F2B5-B238-4FBC-AF41-AD4BF6833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BBF59E-634A-41DE-BDA8-FC0D705754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8D0EDC-6712-4558-B791-ED14E952A16C}"/>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0267E8FF-7882-4736-A8CC-CCB058C257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2AC6BC-C652-4318-8F95-578C5FFC38E8}"/>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7290286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1E97A-97DB-4329-8CF6-912C89148F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A4906F-3A56-4FFA-90D3-17F601A6E3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F34375-59FE-4D3C-9317-A5FA41E1A72C}"/>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62901068-6513-4A6D-81BD-BD12C34AA0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2B041-5D1B-43E4-B761-90C1C7BCF9AE}"/>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1198785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13788C-1A07-4D4F-9F51-C0D2276B17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B54AE9-1D65-4488-A77D-AC7CB1DB9E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91E58B-87FD-4D78-9287-2C84EC39A1BB}"/>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BC587296-B002-4D9E-BBC5-89F833C39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7AA3D-33EB-440E-A81C-B46EC87E7C96}"/>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8790356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58425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040935759"/>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3009146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2684404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540076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907E95D-DB3C-4ACB-8673-829115F2A9D8}"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4011532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4763874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4899415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86738831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4797124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6203999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1605598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73431378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3552080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914597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30163754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13750600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6950811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456554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014EA26-019C-42A6-BD0B-DBF866FD7DDD}"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418961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014EA26-019C-42A6-BD0B-DBF866FD7DDD}" type="datetimeFigureOut">
              <a:rPr lang="en-US" smtClean="0"/>
              <a:t>11/11/2018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73180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14EA26-019C-42A6-BD0B-DBF866FD7DDD}" type="datetimeFigureOut">
              <a:rPr lang="en-US" smtClean="0"/>
              <a:t>11/11/2018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568235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84288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2919212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21" Type="http://schemas.openxmlformats.org/officeDocument/2006/relationships/image" Target="../media/image5.png"/><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image" Target="../media/image3.png"/><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014EA26-019C-42A6-BD0B-DBF866FD7DDD}" type="datetimeFigureOut">
              <a:rPr lang="en-US" smtClean="0"/>
              <a:t>11/11/2018</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45CB9C75-8781-4E74-B2E2-3C19751E6B32}" type="slidenum">
              <a:rPr lang="en-US" smtClean="0"/>
              <a:t>‹#›</a:t>
            </a:fld>
            <a:endParaRPr lang="en-US"/>
          </a:p>
        </p:txBody>
      </p:sp>
    </p:spTree>
    <p:extLst>
      <p:ext uri="{BB962C8B-B14F-4D97-AF65-F5344CB8AC3E}">
        <p14:creationId xmlns:p14="http://schemas.microsoft.com/office/powerpoint/2010/main" val="113897182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F431EF-EE3C-4E56-8516-1E6DC88B43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EA46C4-0FC5-4857-89BA-47BFE519D9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F377E5-9018-48FB-A6A9-C4A8596788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B90F2C10-E72B-416C-ADE5-B7EBD1C52A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8E8F46-8469-4FEA-875F-107D976382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71024D-C775-42F8-86D0-0D3E13C141AE}" type="slidenum">
              <a:rPr lang="en-US" smtClean="0"/>
              <a:t>‹#›</a:t>
            </a:fld>
            <a:endParaRPr lang="en-US"/>
          </a:p>
        </p:txBody>
      </p:sp>
    </p:spTree>
    <p:extLst>
      <p:ext uri="{BB962C8B-B14F-4D97-AF65-F5344CB8AC3E}">
        <p14:creationId xmlns:p14="http://schemas.microsoft.com/office/powerpoint/2010/main" val="72250378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907E95D-DB3C-4ACB-8673-829115F2A9D8}" type="datetimeFigureOut">
              <a:rPr lang="en-US" smtClean="0"/>
              <a:t>11/11/2018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900DAB0-09F7-4A17-8280-9EC08C556CF2}" type="slidenum">
              <a:rPr lang="en-US" smtClean="0"/>
              <a:t>‹#›</a:t>
            </a:fld>
            <a:endParaRPr lang="en-US"/>
          </a:p>
        </p:txBody>
      </p:sp>
    </p:spTree>
    <p:extLst>
      <p:ext uri="{BB962C8B-B14F-4D97-AF65-F5344CB8AC3E}">
        <p14:creationId xmlns:p14="http://schemas.microsoft.com/office/powerpoint/2010/main" val="1728232297"/>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hyperlink" Target="https://docs.travis-ci.com/user/deployment/atlas/" TargetMode="Externa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3EyT1i0wYUY&amp;list=PL9ooVrP1hQOE5ZDJJsnEXZ2upwK7aTYiX" TargetMode="External"/><Relationship Id="rId2" Type="http://schemas.openxmlformats.org/officeDocument/2006/relationships/hyperlink" Target="http://garyclarke.us/technology/the-evolution-of-software-development-practices/" TargetMode="External"/><Relationship Id="rId1" Type="http://schemas.openxmlformats.org/officeDocument/2006/relationships/slideLayout" Target="../slideLayouts/slideLayout6.xml"/><Relationship Id="rId6" Type="http://schemas.openxmlformats.org/officeDocument/2006/relationships/hyperlink" Target="https://docs.travis-ci.com/user/deployment/atlas/" TargetMode="External"/><Relationship Id="rId5" Type="http://schemas.openxmlformats.org/officeDocument/2006/relationships/hyperlink" Target="https://www.youtube.com/watch?v=Uft5KBimzyk" TargetMode="External"/><Relationship Id="rId4" Type="http://schemas.openxmlformats.org/officeDocument/2006/relationships/hyperlink" Target="https://docs.travis-ci.com/user/tutorial/?fbclid=IwAR2hL2SS4kLPmmf-7jnnCoJZrQLz6ppbtsEBlEq1uAMpr9FAM4EEqeTtAU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07590"/>
            <a:ext cx="12192000" cy="1522102"/>
          </a:xfrm>
        </p:spPr>
        <p:txBody>
          <a:bodyPr>
            <a:normAutofit fontScale="90000"/>
          </a:bodyPr>
          <a:lstStyle/>
          <a:p>
            <a:r>
              <a:rPr lang="en-US" dirty="0" smtClean="0">
                <a:solidFill>
                  <a:schemeClr val="tx1">
                    <a:lumMod val="95000"/>
                  </a:schemeClr>
                </a:solidFill>
                <a:effectLst/>
              </a:rPr>
              <a:t/>
            </a:r>
            <a:br>
              <a:rPr lang="en-US" dirty="0" smtClean="0">
                <a:solidFill>
                  <a:schemeClr val="tx1">
                    <a:lumMod val="95000"/>
                  </a:schemeClr>
                </a:solidFill>
                <a:effectLst/>
              </a:rPr>
            </a:br>
            <a:r>
              <a:rPr lang="en-US" dirty="0">
                <a:solidFill>
                  <a:schemeClr val="tx1">
                    <a:lumMod val="95000"/>
                  </a:schemeClr>
                </a:solidFill>
                <a:effectLst/>
              </a:rPr>
              <a:t/>
            </a:r>
            <a:br>
              <a:rPr lang="en-US" dirty="0">
                <a:solidFill>
                  <a:schemeClr val="tx1">
                    <a:lumMod val="95000"/>
                  </a:schemeClr>
                </a:solidFill>
                <a:effectLst/>
              </a:rPr>
            </a:br>
            <a:r>
              <a:rPr lang="en-US" dirty="0" smtClean="0">
                <a:solidFill>
                  <a:schemeClr val="tx1">
                    <a:lumMod val="95000"/>
                  </a:schemeClr>
                </a:solidFill>
                <a:effectLst/>
              </a:rPr>
              <a:t/>
            </a:r>
            <a:br>
              <a:rPr lang="en-US" dirty="0" smtClean="0">
                <a:solidFill>
                  <a:schemeClr val="tx1">
                    <a:lumMod val="95000"/>
                  </a:schemeClr>
                </a:solidFill>
                <a:effectLst/>
              </a:rPr>
            </a:br>
            <a:r>
              <a:rPr lang="en-US" dirty="0" smtClean="0">
                <a:solidFill>
                  <a:schemeClr val="tx1">
                    <a:lumMod val="95000"/>
                  </a:schemeClr>
                </a:solidFill>
                <a:effectLst/>
              </a:rPr>
              <a:t>STARTING </a:t>
            </a:r>
            <a:r>
              <a:rPr lang="en-US" dirty="0" err="1">
                <a:solidFill>
                  <a:schemeClr val="tx1">
                    <a:lumMod val="95000"/>
                  </a:schemeClr>
                </a:solidFill>
                <a:effectLst/>
              </a:rPr>
              <a:t>devops</a:t>
            </a:r>
            <a:r>
              <a:rPr lang="en-US" dirty="0">
                <a:solidFill>
                  <a:schemeClr val="tx1">
                    <a:lumMod val="95000"/>
                  </a:schemeClr>
                </a:solidFill>
                <a:effectLst/>
              </a:rPr>
              <a:t> with </a:t>
            </a:r>
            <a:r>
              <a:rPr lang="en-US" dirty="0" err="1">
                <a:solidFill>
                  <a:schemeClr val="tx1">
                    <a:lumMod val="95000"/>
                  </a:schemeClr>
                </a:solidFill>
                <a:effectLst/>
              </a:rPr>
              <a:t>travis</a:t>
            </a:r>
            <a:r>
              <a:rPr lang="en-US" dirty="0">
                <a:solidFill>
                  <a:schemeClr val="tx1">
                    <a:lumMod val="95000"/>
                  </a:schemeClr>
                </a:solidFill>
                <a:effectLst/>
              </a:rPr>
              <a:t> </a:t>
            </a:r>
            <a:r>
              <a:rPr lang="en-US" dirty="0" smtClean="0">
                <a:solidFill>
                  <a:schemeClr val="tx1">
                    <a:lumMod val="95000"/>
                  </a:schemeClr>
                </a:solidFill>
                <a:effectLst/>
              </a:rPr>
              <a:t>ci</a:t>
            </a:r>
            <a:br>
              <a:rPr lang="en-US" dirty="0" smtClean="0">
                <a:solidFill>
                  <a:schemeClr val="tx1">
                    <a:lumMod val="95000"/>
                  </a:schemeClr>
                </a:solidFill>
                <a:effectLst/>
              </a:rPr>
            </a:br>
            <a:endParaRPr lang="en-US" dirty="0"/>
          </a:p>
        </p:txBody>
      </p:sp>
      <p:sp>
        <p:nvSpPr>
          <p:cNvPr id="4" name="TextBox 3"/>
          <p:cNvSpPr txBox="1"/>
          <p:nvPr/>
        </p:nvSpPr>
        <p:spPr>
          <a:xfrm flipH="1">
            <a:off x="-213362" y="229495"/>
            <a:ext cx="12192001" cy="646331"/>
          </a:xfrm>
          <a:prstGeom prst="rect">
            <a:avLst/>
          </a:prstGeom>
          <a:noFill/>
        </p:spPr>
        <p:txBody>
          <a:bodyPr wrap="square" rtlCol="0">
            <a:spAutoFit/>
          </a:bodyPr>
          <a:lstStyle/>
          <a:p>
            <a:pPr algn="ctr"/>
            <a:r>
              <a:rPr lang="en-US" dirty="0" smtClean="0"/>
              <a:t>A PRESENTATION </a:t>
            </a:r>
          </a:p>
          <a:p>
            <a:pPr algn="ctr"/>
            <a:r>
              <a:rPr lang="en-US" dirty="0" smtClean="0"/>
              <a:t>ON</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6776" y="1960043"/>
            <a:ext cx="2191921" cy="1948933"/>
          </a:xfrm>
          <a:prstGeom prst="rect">
            <a:avLst/>
          </a:prstGeom>
        </p:spPr>
      </p:pic>
      <p:sp>
        <p:nvSpPr>
          <p:cNvPr id="7" name="Rectangle 6"/>
          <p:cNvSpPr/>
          <p:nvPr/>
        </p:nvSpPr>
        <p:spPr>
          <a:xfrm>
            <a:off x="1334327" y="4014596"/>
            <a:ext cx="184730" cy="461665"/>
          </a:xfrm>
          <a:prstGeom prst="rect">
            <a:avLst/>
          </a:prstGeom>
        </p:spPr>
        <p:txBody>
          <a:bodyPr wrap="none">
            <a:spAutoFit/>
          </a:bodyPr>
          <a:lstStyle/>
          <a:p>
            <a:pPr algn="ctr"/>
            <a:endParaRPr lang="en-US" sz="1200" dirty="0"/>
          </a:p>
          <a:p>
            <a:pPr algn="ctr"/>
            <a:endParaRPr lang="en-US" sz="1200"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42249" y="4598126"/>
            <a:ext cx="1789611" cy="1789611"/>
          </a:xfrm>
          <a:prstGeom prst="rect">
            <a:avLst/>
          </a:prstGeom>
        </p:spPr>
      </p:pic>
      <p:sp>
        <p:nvSpPr>
          <p:cNvPr id="9" name="Rectangle 8"/>
          <p:cNvSpPr/>
          <p:nvPr/>
        </p:nvSpPr>
        <p:spPr>
          <a:xfrm>
            <a:off x="1677877" y="6400800"/>
            <a:ext cx="3741730" cy="369332"/>
          </a:xfrm>
          <a:prstGeom prst="rect">
            <a:avLst/>
          </a:prstGeom>
        </p:spPr>
        <p:txBody>
          <a:bodyPr wrap="none">
            <a:spAutoFit/>
          </a:bodyPr>
          <a:lstStyle/>
          <a:p>
            <a:r>
              <a:rPr lang="en-US" dirty="0"/>
              <a:t>Roshan </a:t>
            </a:r>
            <a:r>
              <a:rPr lang="en-US" dirty="0" err="1"/>
              <a:t>Thalal</a:t>
            </a:r>
            <a:r>
              <a:rPr lang="en-US" dirty="0"/>
              <a:t> – </a:t>
            </a:r>
            <a:r>
              <a:rPr lang="en-US" dirty="0" smtClean="0"/>
              <a:t>Hands </a:t>
            </a:r>
            <a:r>
              <a:rPr lang="en-US" dirty="0"/>
              <a:t>on demo</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62948" y="4512939"/>
            <a:ext cx="1985555" cy="1828800"/>
          </a:xfrm>
          <a:prstGeom prst="rect">
            <a:avLst/>
          </a:prstGeom>
        </p:spPr>
      </p:pic>
      <p:sp>
        <p:nvSpPr>
          <p:cNvPr id="11" name="Rectangle 10"/>
          <p:cNvSpPr/>
          <p:nvPr/>
        </p:nvSpPr>
        <p:spPr>
          <a:xfrm>
            <a:off x="6522719" y="6341739"/>
            <a:ext cx="3982180" cy="369332"/>
          </a:xfrm>
          <a:prstGeom prst="rect">
            <a:avLst/>
          </a:prstGeom>
        </p:spPr>
        <p:txBody>
          <a:bodyPr wrap="none">
            <a:spAutoFit/>
          </a:bodyPr>
          <a:lstStyle/>
          <a:p>
            <a:r>
              <a:rPr lang="en-US" dirty="0" err="1"/>
              <a:t>Meghana</a:t>
            </a:r>
            <a:r>
              <a:rPr lang="en-US" dirty="0"/>
              <a:t> </a:t>
            </a:r>
            <a:r>
              <a:rPr lang="en-US" dirty="0" err="1"/>
              <a:t>Putta</a:t>
            </a:r>
            <a:r>
              <a:rPr lang="en-US" dirty="0"/>
              <a:t> – </a:t>
            </a:r>
            <a:r>
              <a:rPr lang="en-US" dirty="0" smtClean="0"/>
              <a:t>Hands </a:t>
            </a:r>
            <a:r>
              <a:rPr lang="en-US" dirty="0"/>
              <a:t>on demo</a:t>
            </a: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99866" y="1986169"/>
            <a:ext cx="1783624" cy="1879822"/>
          </a:xfrm>
          <a:prstGeom prst="rect">
            <a:avLst/>
          </a:prstGeom>
        </p:spPr>
      </p:pic>
      <p:sp>
        <p:nvSpPr>
          <p:cNvPr id="13" name="Rectangle 12"/>
          <p:cNvSpPr/>
          <p:nvPr/>
        </p:nvSpPr>
        <p:spPr>
          <a:xfrm>
            <a:off x="9012372" y="3866608"/>
            <a:ext cx="2784737" cy="646331"/>
          </a:xfrm>
          <a:prstGeom prst="rect">
            <a:avLst/>
          </a:prstGeom>
        </p:spPr>
        <p:txBody>
          <a:bodyPr wrap="none">
            <a:spAutoFit/>
          </a:bodyPr>
          <a:lstStyle/>
          <a:p>
            <a:pPr algn="ctr"/>
            <a:r>
              <a:rPr lang="en-US" dirty="0" err="1"/>
              <a:t>Manasa</a:t>
            </a:r>
            <a:r>
              <a:rPr lang="en-US" dirty="0"/>
              <a:t> </a:t>
            </a:r>
            <a:r>
              <a:rPr lang="en-US" dirty="0" err="1" smtClean="0"/>
              <a:t>Ginjupalli</a:t>
            </a:r>
            <a:r>
              <a:rPr lang="en-US" dirty="0" smtClean="0"/>
              <a:t>  </a:t>
            </a:r>
          </a:p>
          <a:p>
            <a:r>
              <a:rPr lang="en-US" dirty="0"/>
              <a:t>I</a:t>
            </a:r>
            <a:r>
              <a:rPr lang="en-US" dirty="0" smtClean="0"/>
              <a:t>ntroduction </a:t>
            </a:r>
            <a:r>
              <a:rPr lang="en-US" dirty="0"/>
              <a:t>on </a:t>
            </a:r>
            <a:r>
              <a:rPr lang="en-US" dirty="0" err="1"/>
              <a:t>travis</a:t>
            </a:r>
            <a:r>
              <a:rPr lang="en-US" dirty="0"/>
              <a:t> ci</a:t>
            </a:r>
            <a:endParaRPr lang="en-US" dirty="0"/>
          </a:p>
        </p:txBody>
      </p:sp>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5400000">
            <a:off x="4709774" y="1848398"/>
            <a:ext cx="1879821" cy="2155370"/>
          </a:xfrm>
          <a:prstGeom prst="rect">
            <a:avLst/>
          </a:prstGeom>
        </p:spPr>
      </p:pic>
      <p:sp>
        <p:nvSpPr>
          <p:cNvPr id="15" name="Rectangle 14"/>
          <p:cNvSpPr/>
          <p:nvPr/>
        </p:nvSpPr>
        <p:spPr>
          <a:xfrm>
            <a:off x="4294788" y="3866608"/>
            <a:ext cx="2811988" cy="646331"/>
          </a:xfrm>
          <a:prstGeom prst="rect">
            <a:avLst/>
          </a:prstGeom>
        </p:spPr>
        <p:txBody>
          <a:bodyPr wrap="none">
            <a:spAutoFit/>
          </a:bodyPr>
          <a:lstStyle/>
          <a:p>
            <a:pPr algn="ctr"/>
            <a:r>
              <a:rPr lang="en-US" dirty="0" err="1"/>
              <a:t>Aarjap</a:t>
            </a:r>
            <a:r>
              <a:rPr lang="en-US" dirty="0"/>
              <a:t> </a:t>
            </a:r>
            <a:r>
              <a:rPr lang="en-US" dirty="0" err="1" smtClean="0"/>
              <a:t>Piya</a:t>
            </a:r>
            <a:r>
              <a:rPr lang="en-US" dirty="0" smtClean="0"/>
              <a:t> D</a:t>
            </a:r>
          </a:p>
          <a:p>
            <a:pPr algn="ctr"/>
            <a:r>
              <a:rPr lang="en-US" dirty="0" err="1" smtClean="0"/>
              <a:t>evops</a:t>
            </a:r>
            <a:r>
              <a:rPr lang="en-US" dirty="0" smtClean="0"/>
              <a:t> </a:t>
            </a:r>
            <a:r>
              <a:rPr lang="en-US" dirty="0"/>
              <a:t>tools and phases</a:t>
            </a:r>
          </a:p>
        </p:txBody>
      </p:sp>
      <p:sp>
        <p:nvSpPr>
          <p:cNvPr id="16" name="TextBox 15"/>
          <p:cNvSpPr txBox="1"/>
          <p:nvPr/>
        </p:nvSpPr>
        <p:spPr>
          <a:xfrm>
            <a:off x="-388839" y="3968037"/>
            <a:ext cx="3641490" cy="646331"/>
          </a:xfrm>
          <a:prstGeom prst="rect">
            <a:avLst/>
          </a:prstGeom>
          <a:noFill/>
        </p:spPr>
        <p:txBody>
          <a:bodyPr wrap="square" rtlCol="0">
            <a:spAutoFit/>
          </a:bodyPr>
          <a:lstStyle/>
          <a:p>
            <a:pPr algn="ctr"/>
            <a:r>
              <a:rPr lang="en-US" dirty="0" smtClean="0"/>
              <a:t>Harish Reddy Vavilala</a:t>
            </a:r>
          </a:p>
          <a:p>
            <a:pPr algn="ctr"/>
            <a:r>
              <a:rPr lang="en-US" dirty="0" smtClean="0"/>
              <a:t>Introduction to DevOps</a:t>
            </a:r>
            <a:endParaRPr lang="en-US" dirty="0"/>
          </a:p>
        </p:txBody>
      </p:sp>
    </p:spTree>
    <p:extLst>
      <p:ext uri="{BB962C8B-B14F-4D97-AF65-F5344CB8AC3E}">
        <p14:creationId xmlns:p14="http://schemas.microsoft.com/office/powerpoint/2010/main" val="33587932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B4F5FA0D-0104-4987-8241-EFF7C85B88D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2897127E-6CEF-446C-BE87-93B7C46E49D1}"/>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3039F5C-3FE6-41B5-A27C-F4D8559110F9}"/>
              </a:ext>
            </a:extLst>
          </p:cNvPr>
          <p:cNvSpPr>
            <a:spLocks noGrp="1"/>
          </p:cNvSpPr>
          <p:nvPr>
            <p:ph type="title"/>
          </p:nvPr>
        </p:nvSpPr>
        <p:spPr>
          <a:xfrm>
            <a:off x="640079" y="2053641"/>
            <a:ext cx="3669161" cy="2760098"/>
          </a:xfrm>
        </p:spPr>
        <p:txBody>
          <a:bodyPr vert="horz" lIns="91440" tIns="45720" rIns="91440" bIns="45720" rtlCol="0" anchor="ctr">
            <a:normAutofit/>
          </a:bodyPr>
          <a:lstStyle/>
          <a:p>
            <a:r>
              <a:rPr lang="en-US" kern="1200" dirty="0">
                <a:solidFill>
                  <a:srgbClr val="FFFFFF"/>
                </a:solidFill>
                <a:latin typeface="+mj-lt"/>
                <a:ea typeface="+mj-ea"/>
                <a:cs typeface="+mj-cs"/>
              </a:rPr>
              <a:t>How do you implement DevOps in Real Life</a:t>
            </a:r>
          </a:p>
        </p:txBody>
      </p:sp>
      <p:sp>
        <p:nvSpPr>
          <p:cNvPr id="4" name="TextBox 3">
            <a:extLst>
              <a:ext uri="{FF2B5EF4-FFF2-40B4-BE49-F238E27FC236}">
                <a16:creationId xmlns:a16="http://schemas.microsoft.com/office/drawing/2014/main" id="{3950C7F1-7C4D-467E-8506-0921D939992A}"/>
              </a:ext>
            </a:extLst>
          </p:cNvPr>
          <p:cNvSpPr txBox="1"/>
          <p:nvPr/>
        </p:nvSpPr>
        <p:spPr>
          <a:xfrm>
            <a:off x="6090574" y="801866"/>
            <a:ext cx="5306084" cy="5230634"/>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mn-ea"/>
                <a:cs typeface="+mn-cs"/>
              </a:rPr>
              <a:t>Say you have a source code in the git repository which is managed by multiple developers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mn-ea"/>
                <a:cs typeface="+mn-cs"/>
              </a:rPr>
              <a:t>Travis CI will pull that code prepare a build then deploy it onto the test servers and then finally deploy it onto the test servers which is then monitored</a:t>
            </a:r>
          </a:p>
        </p:txBody>
      </p:sp>
      <p:sp>
        <p:nvSpPr>
          <p:cNvPr id="3" name="Rectangle 2"/>
          <p:cNvSpPr/>
          <p:nvPr/>
        </p:nvSpPr>
        <p:spPr>
          <a:xfrm>
            <a:off x="9175191" y="6260584"/>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5182716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Freeform: Shape 10">
            <a:extLst>
              <a:ext uri="{FF2B5EF4-FFF2-40B4-BE49-F238E27FC236}">
                <a16:creationId xmlns:a16="http://schemas.microsoft.com/office/drawing/2014/main" id="{E4505C23-674B-4195-81D6-0C127FEAE3F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908"/>
            <a:ext cx="9161029" cy="1490093"/>
          </a:xfrm>
          <a:custGeom>
            <a:avLst/>
            <a:gdLst>
              <a:gd name="connsiteX0" fmla="*/ 0 w 9161029"/>
              <a:gd name="connsiteY0" fmla="*/ 0 h 1490093"/>
              <a:gd name="connsiteX1" fmla="*/ 2046494 w 9161029"/>
              <a:gd name="connsiteY1" fmla="*/ 0 h 1490093"/>
              <a:gd name="connsiteX2" fmla="*/ 2496613 w 9161029"/>
              <a:gd name="connsiteY2" fmla="*/ 0 h 1490093"/>
              <a:gd name="connsiteX3" fmla="*/ 3235839 w 9161029"/>
              <a:gd name="connsiteY3" fmla="*/ 0 h 1490093"/>
              <a:gd name="connsiteX4" fmla="*/ 9161029 w 9161029"/>
              <a:gd name="connsiteY4" fmla="*/ 0 h 1490093"/>
              <a:gd name="connsiteX5" fmla="*/ 8470921 w 9161029"/>
              <a:gd name="connsiteY5" fmla="*/ 1490093 h 1490093"/>
              <a:gd name="connsiteX6" fmla="*/ 0 w 9161029"/>
              <a:gd name="connsiteY6"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1029" h="1490093">
                <a:moveTo>
                  <a:pt x="0" y="0"/>
                </a:moveTo>
                <a:lnTo>
                  <a:pt x="2046494" y="0"/>
                </a:lnTo>
                <a:lnTo>
                  <a:pt x="2496613" y="0"/>
                </a:lnTo>
                <a:lnTo>
                  <a:pt x="3235839" y="0"/>
                </a:lnTo>
                <a:lnTo>
                  <a:pt x="9161029" y="0"/>
                </a:lnTo>
                <a:lnTo>
                  <a:pt x="8470921" y="1490093"/>
                </a:lnTo>
                <a:lnTo>
                  <a:pt x="0" y="1490093"/>
                </a:ln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390865-07D4-40E9-A85D-1ACB587AB6E4}"/>
              </a:ext>
            </a:extLst>
          </p:cNvPr>
          <p:cNvSpPr>
            <a:spLocks noGrp="1"/>
          </p:cNvSpPr>
          <p:nvPr>
            <p:ph type="title"/>
          </p:nvPr>
        </p:nvSpPr>
        <p:spPr>
          <a:xfrm>
            <a:off x="838200" y="5529884"/>
            <a:ext cx="7719381" cy="1096331"/>
          </a:xfrm>
        </p:spPr>
        <p:txBody>
          <a:bodyPr vert="horz" lIns="91440" tIns="45720" rIns="91440" bIns="45720" rtlCol="0" anchor="ctr">
            <a:normAutofit/>
          </a:bodyPr>
          <a:lstStyle/>
          <a:p>
            <a:r>
              <a:rPr lang="en-US" kern="1200">
                <a:solidFill>
                  <a:schemeClr val="tx1"/>
                </a:solidFill>
                <a:latin typeface="+mj-lt"/>
                <a:ea typeface="+mj-ea"/>
                <a:cs typeface="+mj-cs"/>
              </a:rPr>
              <a:t>So why do we need DevOps?</a:t>
            </a:r>
          </a:p>
        </p:txBody>
      </p:sp>
      <p:sp>
        <p:nvSpPr>
          <p:cNvPr id="13" name="Freeform: Shape 12">
            <a:extLst>
              <a:ext uri="{FF2B5EF4-FFF2-40B4-BE49-F238E27FC236}">
                <a16:creationId xmlns:a16="http://schemas.microsoft.com/office/drawing/2014/main" id="{65C9B8F0-FF66-4C15-BD05-E86B8733184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37" y="5367908"/>
            <a:ext cx="3428963" cy="1490093"/>
          </a:xfrm>
          <a:custGeom>
            <a:avLst/>
            <a:gdLst>
              <a:gd name="connsiteX0" fmla="*/ 690108 w 3428963"/>
              <a:gd name="connsiteY0" fmla="*/ 0 h 1490093"/>
              <a:gd name="connsiteX1" fmla="*/ 3428963 w 3428963"/>
              <a:gd name="connsiteY1" fmla="*/ 0 h 1490093"/>
              <a:gd name="connsiteX2" fmla="*/ 3428963 w 3428963"/>
              <a:gd name="connsiteY2" fmla="*/ 1490093 h 1490093"/>
              <a:gd name="connsiteX3" fmla="*/ 0 w 3428963"/>
              <a:gd name="connsiteY3" fmla="*/ 1490093 h 1490093"/>
            </a:gdLst>
            <a:ahLst/>
            <a:cxnLst>
              <a:cxn ang="0">
                <a:pos x="connsiteX0" y="connsiteY0"/>
              </a:cxn>
              <a:cxn ang="0">
                <a:pos x="connsiteX1" y="connsiteY1"/>
              </a:cxn>
              <a:cxn ang="0">
                <a:pos x="connsiteX2" y="connsiteY2"/>
              </a:cxn>
              <a:cxn ang="0">
                <a:pos x="connsiteX3" y="connsiteY3"/>
              </a:cxn>
            </a:cxnLst>
            <a:rect l="l" t="t" r="r" b="b"/>
            <a:pathLst>
              <a:path w="3428963" h="1490093">
                <a:moveTo>
                  <a:pt x="690108" y="0"/>
                </a:moveTo>
                <a:lnTo>
                  <a:pt x="3428963" y="0"/>
                </a:lnTo>
                <a:lnTo>
                  <a:pt x="3428963" y="1490093"/>
                </a:lnTo>
                <a:lnTo>
                  <a:pt x="0" y="1490093"/>
                </a:ln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TextBox 3">
            <a:extLst>
              <a:ext uri="{FF2B5EF4-FFF2-40B4-BE49-F238E27FC236}">
                <a16:creationId xmlns:a16="http://schemas.microsoft.com/office/drawing/2014/main" id="{85C78C8D-2298-4FB9-B057-336705E9E669}"/>
              </a:ext>
            </a:extLst>
          </p:cNvPr>
          <p:cNvGraphicFramePr/>
          <p:nvPr>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9410323" y="4861508"/>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33522462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5942" y="169816"/>
            <a:ext cx="4415246" cy="1449977"/>
          </a:xfrm>
          <a:prstGeom prst="rect">
            <a:avLst/>
          </a:prstGeom>
          <a:solidFill>
            <a:schemeClr val="tx1">
              <a:lumMod val="95000"/>
            </a:schemeClr>
          </a:solidFill>
          <a:ln>
            <a:solidFill>
              <a:schemeClr val="accent2"/>
            </a:solidFill>
          </a:ln>
          <a:effectLst>
            <a:glow rad="228600">
              <a:schemeClr val="accent5">
                <a:satMod val="175000"/>
                <a:alpha val="40000"/>
              </a:schemeClr>
            </a:glow>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smtClean="0">
                <a:ln/>
                <a:solidFill>
                  <a:srgbClr val="FF0000"/>
                </a:solidFill>
                <a:effectLst>
                  <a:outerShdw blurRad="50800" dist="38100" dir="2700000" algn="tl" rotWithShape="0">
                    <a:prstClr val="black">
                      <a:alpha val="40000"/>
                    </a:prstClr>
                  </a:outerShdw>
                </a:effectLst>
                <a:uLnTx/>
                <a:uFillTx/>
                <a:latin typeface="Century Gothic" panose="020B0502020202020204"/>
                <a:ea typeface="+mn-ea"/>
                <a:cs typeface="+mn-cs"/>
              </a:rPr>
              <a:t>TRAVIS </a:t>
            </a:r>
            <a:r>
              <a:rPr kumimoji="0" lang="en-US" sz="6000" b="1" i="0" u="none" strike="noStrike" kern="1200" cap="none" spc="0" normalizeH="0" baseline="0" noProof="0" dirty="0" smtClean="0">
                <a:ln/>
                <a:solidFill>
                  <a:srgbClr val="FF0000"/>
                </a:solidFill>
                <a:effectLst/>
                <a:uLnTx/>
                <a:uFillTx/>
                <a:latin typeface="Century Gothic" panose="020B0502020202020204"/>
                <a:ea typeface="+mn-ea"/>
                <a:cs typeface="+mn-cs"/>
              </a:rPr>
              <a:t>CI</a:t>
            </a:r>
            <a:endParaRPr kumimoji="0" lang="en-US" sz="8000" b="1" i="0" u="none" strike="noStrike" kern="1200" cap="none" spc="0" normalizeH="0" baseline="0" noProof="0" dirty="0">
              <a:ln/>
              <a:solidFill>
                <a:srgbClr val="FF0000"/>
              </a:solidFill>
              <a:effectLst>
                <a:outerShdw blurRad="50800" dist="38100" dir="2700000" algn="tl" rotWithShape="0">
                  <a:prstClr val="black">
                    <a:alpha val="40000"/>
                  </a:prstClr>
                </a:outerShdw>
              </a:effectLst>
              <a:uLnTx/>
              <a:uFillTx/>
              <a:latin typeface="Century Gothic" panose="020B0502020202020204"/>
              <a:ea typeface="+mn-ea"/>
              <a:cs typeface="+mn-cs"/>
            </a:endParaRPr>
          </a:p>
        </p:txBody>
      </p:sp>
      <p:graphicFrame>
        <p:nvGraphicFramePr>
          <p:cNvPr id="3" name="Diagram 2"/>
          <p:cNvGraphicFramePr/>
          <p:nvPr>
            <p:extLst/>
          </p:nvPr>
        </p:nvGraphicFramePr>
        <p:xfrm>
          <a:off x="914399" y="1828799"/>
          <a:ext cx="10802983" cy="49246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6315890" y="6201732"/>
            <a:ext cx="6096000" cy="369332"/>
          </a:xfrm>
          <a:prstGeom prst="rect">
            <a:avLst/>
          </a:prstGeom>
        </p:spPr>
        <p:txBody>
          <a:bodyPr>
            <a:spAutoFit/>
          </a:bodyPr>
          <a:lstStyle/>
          <a:p>
            <a:pPr algn="ctr"/>
            <a:r>
              <a:rPr lang="en-US" dirty="0" smtClean="0"/>
              <a:t>Presenter : </a:t>
            </a:r>
            <a:r>
              <a:rPr lang="en-US" dirty="0" err="1" smtClean="0"/>
              <a:t>Manasa</a:t>
            </a:r>
            <a:r>
              <a:rPr lang="en-US" dirty="0" smtClean="0"/>
              <a:t> </a:t>
            </a:r>
            <a:r>
              <a:rPr lang="en-US" dirty="0" err="1" smtClean="0"/>
              <a:t>Ginjupalli</a:t>
            </a:r>
            <a:endParaRPr lang="en-US" dirty="0"/>
          </a:p>
        </p:txBody>
      </p:sp>
    </p:spTree>
    <p:extLst>
      <p:ext uri="{BB962C8B-B14F-4D97-AF65-F5344CB8AC3E}">
        <p14:creationId xmlns:p14="http://schemas.microsoft.com/office/powerpoint/2010/main" val="34218442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629593"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smtClean="0">
                <a:solidFill>
                  <a:srgbClr val="FFFFFF"/>
                </a:solidFill>
              </a:rPr>
              <a:t>TRAVIS CI</a:t>
            </a:r>
            <a:r>
              <a:rPr lang="en-US" sz="2600" kern="1200" dirty="0">
                <a:solidFill>
                  <a:srgbClr val="FFFFFF"/>
                </a:solidFill>
                <a:latin typeface="+mj-lt"/>
                <a:ea typeface="+mj-ea"/>
                <a:cs typeface="+mj-cs"/>
              </a:rPr>
              <a:t/>
            </a:r>
            <a:br>
              <a:rPr lang="en-US" sz="2600" kern="1200" dirty="0">
                <a:solidFill>
                  <a:srgbClr val="FFFFFF"/>
                </a:solidFill>
                <a:latin typeface="+mj-lt"/>
                <a:ea typeface="+mj-ea"/>
                <a:cs typeface="+mj-cs"/>
              </a:rPr>
            </a:br>
            <a:endParaRPr lang="en-US" sz="2800" kern="1200" dirty="0">
              <a:solidFill>
                <a:srgbClr val="FFFFFF"/>
              </a:solidFill>
              <a:latin typeface="+mj-lt"/>
              <a:ea typeface="+mj-ea"/>
              <a:cs typeface="+mj-cs"/>
            </a:endParaRPr>
          </a:p>
        </p:txBody>
      </p:sp>
      <p:sp>
        <p:nvSpPr>
          <p:cNvPr id="3" name="Rounded Rectangle 2"/>
          <p:cNvSpPr/>
          <p:nvPr/>
        </p:nvSpPr>
        <p:spPr>
          <a:xfrm>
            <a:off x="3519055" y="387928"/>
            <a:ext cx="8423563" cy="6137564"/>
          </a:xfrm>
          <a:prstGeom prst="roundRect">
            <a:avLst>
              <a:gd name="adj" fmla="val 133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is a hosted and continuous integration service that is used to build and test software projects.</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It is configured by adding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travis.yml</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which is YAML format text file to the root directory of repository.</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supports on wide range of machines and also working with numerous programming languages such as  c, c ++, c#, java, java script, python, apache groovy etc…..</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also provides user different infrastructure environments such as container-based,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sudo</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-enabled and  OS X.</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6" name="Rectangle 5"/>
          <p:cNvSpPr/>
          <p:nvPr/>
        </p:nvSpPr>
        <p:spPr>
          <a:xfrm>
            <a:off x="6459581" y="6544088"/>
            <a:ext cx="6096000" cy="369332"/>
          </a:xfrm>
          <a:prstGeom prst="rect">
            <a:avLst/>
          </a:prstGeom>
        </p:spPr>
        <p:txBody>
          <a:bodyPr>
            <a:spAutoFit/>
          </a:bodyPr>
          <a:lstStyle/>
          <a:p>
            <a:pPr algn="ctr"/>
            <a:r>
              <a:rPr lang="en-US" dirty="0" smtClean="0">
                <a:solidFill>
                  <a:schemeClr val="bg1">
                    <a:lumMod val="65000"/>
                    <a:lumOff val="35000"/>
                  </a:schemeClr>
                </a:solidFill>
              </a:rPr>
              <a:t>Presenter : </a:t>
            </a:r>
            <a:r>
              <a:rPr lang="en-US" dirty="0" err="1" smtClean="0">
                <a:solidFill>
                  <a:schemeClr val="bg1">
                    <a:lumMod val="65000"/>
                    <a:lumOff val="35000"/>
                  </a:schemeClr>
                </a:solidFill>
              </a:rPr>
              <a:t>Manasa</a:t>
            </a:r>
            <a:r>
              <a:rPr lang="en-US" dirty="0" smtClean="0">
                <a:solidFill>
                  <a:schemeClr val="bg1">
                    <a:lumMod val="65000"/>
                    <a:lumOff val="35000"/>
                  </a:schemeClr>
                </a:solidFill>
              </a:rPr>
              <a:t> </a:t>
            </a:r>
            <a:r>
              <a:rPr lang="en-US" dirty="0" err="1" smtClean="0">
                <a:solidFill>
                  <a:schemeClr val="bg1">
                    <a:lumMod val="65000"/>
                    <a:lumOff val="35000"/>
                  </a:schemeClr>
                </a:solidFill>
              </a:rPr>
              <a:t>Ginjupalli</a:t>
            </a:r>
            <a:endParaRPr lang="en-US" dirty="0">
              <a:solidFill>
                <a:schemeClr val="bg1">
                  <a:lumMod val="65000"/>
                  <a:lumOff val="35000"/>
                </a:schemeClr>
              </a:solidFill>
            </a:endParaRPr>
          </a:p>
        </p:txBody>
      </p:sp>
    </p:spTree>
    <p:extLst>
      <p:ext uri="{BB962C8B-B14F-4D97-AF65-F5344CB8AC3E}">
        <p14:creationId xmlns:p14="http://schemas.microsoft.com/office/powerpoint/2010/main" val="8373367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629593"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smtClean="0">
                <a:solidFill>
                  <a:srgbClr val="FFFFFF"/>
                </a:solidFill>
              </a:rPr>
              <a:t>TRAVIS CI</a:t>
            </a:r>
            <a:r>
              <a:rPr lang="en-US" sz="2600" kern="1200" dirty="0">
                <a:solidFill>
                  <a:srgbClr val="FFFFFF"/>
                </a:solidFill>
                <a:latin typeface="+mj-lt"/>
                <a:ea typeface="+mj-ea"/>
                <a:cs typeface="+mj-cs"/>
              </a:rPr>
              <a:t/>
            </a:r>
            <a:br>
              <a:rPr lang="en-US" sz="2600" kern="1200" dirty="0">
                <a:solidFill>
                  <a:srgbClr val="FFFFFF"/>
                </a:solidFill>
                <a:latin typeface="+mj-lt"/>
                <a:ea typeface="+mj-ea"/>
                <a:cs typeface="+mj-cs"/>
              </a:rPr>
            </a:br>
            <a:endParaRPr lang="en-US" sz="2800" kern="1200" dirty="0">
              <a:solidFill>
                <a:srgbClr val="FFFFFF"/>
              </a:solidFill>
              <a:latin typeface="+mj-lt"/>
              <a:ea typeface="+mj-ea"/>
              <a:cs typeface="+mj-cs"/>
            </a:endParaRPr>
          </a:p>
        </p:txBody>
      </p:sp>
      <p:sp>
        <p:nvSpPr>
          <p:cNvPr id="3" name="Rounded Rectangle 2"/>
          <p:cNvSpPr/>
          <p:nvPr/>
        </p:nvSpPr>
        <p:spPr>
          <a:xfrm>
            <a:off x="3519055" y="387928"/>
            <a:ext cx="8423563" cy="6137564"/>
          </a:xfrm>
          <a:prstGeom prst="roundRect">
            <a:avLst>
              <a:gd name="adj" fmla="val 133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also notifies the user  automatically when commit is done and pushed into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Github</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repository.</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Following are some important reasons to use Travis CI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Easy use and setup</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Always there</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Ensures safety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Better tests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Alerts</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can also be used with </a:t>
            </a:r>
            <a:r>
              <a:rPr kumimoji="0" lang="en-US" sz="2000" b="0" i="0" u="none" strike="noStrike" kern="1200" cap="none" spc="0" normalizeH="0" baseline="0" noProof="0" dirty="0" err="1">
                <a:ln>
                  <a:noFill/>
                </a:ln>
                <a:solidFill>
                  <a:prstClr val="white"/>
                </a:solidFill>
                <a:effectLst/>
                <a:uLnTx/>
                <a:uFillTx/>
                <a:latin typeface="Century Gothic" panose="020B0502020202020204"/>
                <a:ea typeface="+mn-ea"/>
                <a:cs typeface="+mn-cs"/>
              </a:rPr>
              <a:t>B</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itbucket</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and  its also one of the effective ways to test your code.</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Tx/>
              <a:buAutoNum type="arabicPeriod"/>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algn="ctr"/>
            <a:r>
              <a:rPr lang="en-US" dirty="0">
                <a:hlinkClick r:id="rId2"/>
              </a:rPr>
              <a:t>https://docs.travis-ci.com/user/deployment/atlas/</a:t>
            </a:r>
            <a:endParaRPr lang="en-US" dirty="0"/>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p:txBody>
      </p:sp>
      <p:sp>
        <p:nvSpPr>
          <p:cNvPr id="6" name="Rectangle 5"/>
          <p:cNvSpPr/>
          <p:nvPr/>
        </p:nvSpPr>
        <p:spPr>
          <a:xfrm>
            <a:off x="6220691" y="6525492"/>
            <a:ext cx="6096000" cy="369332"/>
          </a:xfrm>
          <a:prstGeom prst="rect">
            <a:avLst/>
          </a:prstGeom>
        </p:spPr>
        <p:txBody>
          <a:bodyPr>
            <a:spAutoFit/>
          </a:bodyPr>
          <a:lstStyle/>
          <a:p>
            <a:pPr algn="ctr"/>
            <a:r>
              <a:rPr lang="en-US" dirty="0" smtClean="0">
                <a:solidFill>
                  <a:schemeClr val="bg1"/>
                </a:solidFill>
              </a:rPr>
              <a:t>Presenter : </a:t>
            </a:r>
            <a:r>
              <a:rPr lang="en-US" dirty="0" err="1" smtClean="0">
                <a:solidFill>
                  <a:schemeClr val="bg1"/>
                </a:solidFill>
              </a:rPr>
              <a:t>Manasa</a:t>
            </a:r>
            <a:r>
              <a:rPr lang="en-US" dirty="0" smtClean="0">
                <a:solidFill>
                  <a:schemeClr val="bg1"/>
                </a:solidFill>
              </a:rPr>
              <a:t> </a:t>
            </a:r>
            <a:r>
              <a:rPr lang="en-US" dirty="0" err="1" smtClean="0">
                <a:solidFill>
                  <a:schemeClr val="bg1"/>
                </a:solidFill>
              </a:rPr>
              <a:t>Ginjupalli</a:t>
            </a:r>
            <a:endParaRPr lang="en-US" dirty="0">
              <a:solidFill>
                <a:schemeClr val="bg1"/>
              </a:solidFill>
            </a:endParaRPr>
          </a:p>
        </p:txBody>
      </p:sp>
    </p:spTree>
    <p:extLst>
      <p:ext uri="{BB962C8B-B14F-4D97-AF65-F5344CB8AC3E}">
        <p14:creationId xmlns:p14="http://schemas.microsoft.com/office/powerpoint/2010/main" val="13465234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389" y="447259"/>
            <a:ext cx="11142617" cy="5963482"/>
          </a:xfrm>
          <a:prstGeom prst="rect">
            <a:avLst/>
          </a:prstGeom>
        </p:spPr>
      </p:pic>
    </p:spTree>
    <p:extLst>
      <p:ext uri="{BB962C8B-B14F-4D97-AF65-F5344CB8AC3E}">
        <p14:creationId xmlns:p14="http://schemas.microsoft.com/office/powerpoint/2010/main" val="37677180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17" y="532996"/>
            <a:ext cx="10985863" cy="5792008"/>
          </a:xfrm>
          <a:prstGeom prst="rect">
            <a:avLst/>
          </a:prstGeom>
        </p:spPr>
      </p:pic>
    </p:spTree>
    <p:extLst>
      <p:ext uri="{BB962C8B-B14F-4D97-AF65-F5344CB8AC3E}">
        <p14:creationId xmlns:p14="http://schemas.microsoft.com/office/powerpoint/2010/main" val="14207693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80" y="556538"/>
            <a:ext cx="10868297" cy="5844262"/>
          </a:xfrm>
          <a:prstGeom prst="rect">
            <a:avLst/>
          </a:prstGeom>
        </p:spPr>
      </p:pic>
    </p:spTree>
    <p:extLst>
      <p:ext uri="{BB962C8B-B14F-4D97-AF65-F5344CB8AC3E}">
        <p14:creationId xmlns:p14="http://schemas.microsoft.com/office/powerpoint/2010/main" val="25526901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80" y="556538"/>
            <a:ext cx="10868297" cy="5844262"/>
          </a:xfrm>
          <a:prstGeom prst="rect">
            <a:avLst/>
          </a:prstGeom>
        </p:spPr>
      </p:pic>
    </p:spTree>
    <p:extLst>
      <p:ext uri="{BB962C8B-B14F-4D97-AF65-F5344CB8AC3E}">
        <p14:creationId xmlns:p14="http://schemas.microsoft.com/office/powerpoint/2010/main" val="14596917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9600"/>
            <a:ext cx="11047411" cy="879566"/>
          </a:xfrm>
        </p:spPr>
        <p:txBody>
          <a:bodyPr/>
          <a:lstStyle/>
          <a:p>
            <a:r>
              <a:rPr lang="en-US" dirty="0" smtClean="0"/>
              <a:t>References:</a:t>
            </a:r>
            <a:endParaRPr lang="en-US" dirty="0"/>
          </a:p>
        </p:txBody>
      </p:sp>
      <p:sp>
        <p:nvSpPr>
          <p:cNvPr id="3" name="TextBox 2"/>
          <p:cNvSpPr txBox="1"/>
          <p:nvPr/>
        </p:nvSpPr>
        <p:spPr>
          <a:xfrm>
            <a:off x="195943" y="1489166"/>
            <a:ext cx="11181805" cy="4247317"/>
          </a:xfrm>
          <a:prstGeom prst="rect">
            <a:avLst/>
          </a:prstGeom>
          <a:noFill/>
        </p:spPr>
        <p:txBody>
          <a:bodyPr wrap="square" rtlCol="0">
            <a:spAutoFit/>
          </a:bodyPr>
          <a:lstStyle/>
          <a:p>
            <a:pPr marL="285750" indent="-285750">
              <a:buFont typeface="Arial" panose="020B0604020202020204" pitchFamily="34" charset="0"/>
              <a:buChar char="•"/>
            </a:pPr>
            <a:r>
              <a:rPr lang="en-US" dirty="0" smtClean="0">
                <a:hlinkClick r:id="rId2"/>
              </a:rPr>
              <a:t>http://garyclarke.us/technology/the-evolution-of-software-development-practices/</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3"/>
              </a:rPr>
              <a:t>https://</a:t>
            </a:r>
            <a:r>
              <a:rPr lang="en-US" dirty="0" smtClean="0">
                <a:hlinkClick r:id="rId3"/>
              </a:rPr>
              <a:t>www.youtube.com/watch?v=3EyT1i0wYUY&amp;list=PL9ooVrP1hQOE5ZDJJsnEXZ2upwK7aTYiX</a:t>
            </a:r>
            <a:endParaRPr lang="en-US" dirty="0" smtClean="0"/>
          </a:p>
          <a:p>
            <a:endParaRPr lang="en-US" dirty="0" smtClean="0"/>
          </a:p>
          <a:p>
            <a:pPr marL="285750" indent="-285750">
              <a:buFont typeface="Arial" panose="020B0604020202020204" pitchFamily="34" charset="0"/>
              <a:buChar char="•"/>
            </a:pPr>
            <a:r>
              <a:rPr lang="en-US" dirty="0">
                <a:hlinkClick r:id="rId4"/>
              </a:rPr>
              <a:t>https://docs.travis-ci.com/user/tutorial/?</a:t>
            </a:r>
            <a:r>
              <a:rPr lang="en-US" dirty="0" smtClean="0">
                <a:hlinkClick r:id="rId4"/>
              </a:rPr>
              <a:t>fbclid=IwAR2hL2SS4kLPmmf-7jnnCoJZrQLz6ppbtsEBlEq1uAMpr9FAM4EEqeTtAU4</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5"/>
              </a:rPr>
              <a:t>https://</a:t>
            </a:r>
            <a:r>
              <a:rPr lang="en-US" dirty="0" smtClean="0">
                <a:hlinkClick r:id="rId5"/>
              </a:rPr>
              <a:t>www.youtube.com/watch?v=Uft5KBimzyk</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6"/>
              </a:rPr>
              <a:t>https://docs.travis-ci.com/user/deployment/atlas</a:t>
            </a:r>
            <a:r>
              <a:rPr lang="en-US" dirty="0" smtClean="0">
                <a:hlinkClick r:id="rId6"/>
              </a:rPr>
              <a:t>/</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All Pictures are from google.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0624158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7726" y="574767"/>
            <a:ext cx="9029508" cy="1711234"/>
          </a:xfrm>
        </p:spPr>
        <p:txBody>
          <a:bodyPr>
            <a:normAutofit fontScale="90000"/>
          </a:bodyPr>
          <a:lstStyle/>
          <a:p>
            <a:r>
              <a:rPr lang="en-US" dirty="0" smtClean="0">
                <a:solidFill>
                  <a:schemeClr val="tx1">
                    <a:lumMod val="95000"/>
                  </a:schemeClr>
                </a:solidFill>
                <a:effectLst/>
              </a:rPr>
              <a:t>STARTING </a:t>
            </a:r>
            <a:r>
              <a:rPr lang="en-US" dirty="0" err="1" smtClean="0">
                <a:solidFill>
                  <a:schemeClr val="tx1">
                    <a:lumMod val="95000"/>
                  </a:schemeClr>
                </a:solidFill>
                <a:effectLst/>
              </a:rPr>
              <a:t>devops</a:t>
            </a:r>
            <a:r>
              <a:rPr lang="en-US" dirty="0" smtClean="0">
                <a:solidFill>
                  <a:schemeClr val="tx1">
                    <a:lumMod val="95000"/>
                  </a:schemeClr>
                </a:solidFill>
                <a:effectLst/>
              </a:rPr>
              <a:t> with </a:t>
            </a:r>
            <a:r>
              <a:rPr lang="en-US" dirty="0" err="1" smtClean="0">
                <a:solidFill>
                  <a:schemeClr val="tx1">
                    <a:lumMod val="95000"/>
                  </a:schemeClr>
                </a:solidFill>
                <a:effectLst/>
              </a:rPr>
              <a:t>travis</a:t>
            </a:r>
            <a:r>
              <a:rPr lang="en-US" dirty="0" smtClean="0">
                <a:solidFill>
                  <a:schemeClr val="tx1">
                    <a:lumMod val="95000"/>
                  </a:schemeClr>
                </a:solidFill>
                <a:effectLst/>
              </a:rPr>
              <a:t> ci</a:t>
            </a:r>
            <a:r>
              <a:rPr lang="en-US" dirty="0">
                <a:solidFill>
                  <a:schemeClr val="tx1">
                    <a:lumMod val="95000"/>
                  </a:schemeClr>
                </a:solidFill>
                <a:effectLst/>
              </a:rPr>
              <a:t/>
            </a:r>
            <a:br>
              <a:rPr lang="en-US" dirty="0">
                <a:solidFill>
                  <a:schemeClr val="tx1">
                    <a:lumMod val="95000"/>
                  </a:schemeClr>
                </a:solidFill>
                <a:effectLst/>
              </a:rPr>
            </a:br>
            <a:endParaRPr lang="en-US" dirty="0">
              <a:solidFill>
                <a:schemeClr val="tx1">
                  <a:lumMod val="95000"/>
                </a:schemeClr>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7828" y="2873828"/>
            <a:ext cx="5067991" cy="260814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9708" y="2416628"/>
            <a:ext cx="3333206" cy="3333206"/>
          </a:xfrm>
          <a:prstGeom prst="rect">
            <a:avLst/>
          </a:prstGeom>
        </p:spPr>
      </p:pic>
    </p:spTree>
    <p:extLst>
      <p:ext uri="{BB962C8B-B14F-4D97-AF65-F5344CB8AC3E}">
        <p14:creationId xmlns:p14="http://schemas.microsoft.com/office/powerpoint/2010/main" val="24320876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0"/>
          </a:xfrm>
        </p:spPr>
        <p:txBody>
          <a:bodyPr>
            <a:normAutofit/>
          </a:bodyPr>
          <a:lstStyle/>
          <a:p>
            <a:pPr algn="ctr"/>
            <a:r>
              <a:rPr lang="en-US" sz="5400" dirty="0" err="1" smtClean="0"/>
              <a:t>anY</a:t>
            </a:r>
            <a:r>
              <a:rPr lang="en-US" sz="5400" dirty="0"/>
              <a:t> </a:t>
            </a:r>
            <a:r>
              <a:rPr lang="en-US" sz="5400" dirty="0" smtClean="0"/>
              <a:t>Queries?</a:t>
            </a:r>
            <a:endParaRPr lang="en-US" sz="54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3514" y="2070463"/>
            <a:ext cx="2717074" cy="2717074"/>
          </a:xfrm>
          <a:prstGeom prst="rect">
            <a:avLst/>
          </a:prstGeom>
        </p:spPr>
      </p:pic>
    </p:spTree>
    <p:extLst>
      <p:ext uri="{BB962C8B-B14F-4D97-AF65-F5344CB8AC3E}">
        <p14:creationId xmlns:p14="http://schemas.microsoft.com/office/powerpoint/2010/main" val="22634041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0"/>
          </a:xfrm>
        </p:spPr>
        <p:txBody>
          <a:bodyPr>
            <a:normAutofit/>
          </a:bodyPr>
          <a:lstStyle/>
          <a:p>
            <a:pPr algn="ctr"/>
            <a:r>
              <a:rPr lang="en-US" sz="8800" dirty="0" smtClean="0"/>
              <a:t>Thank you!</a:t>
            </a:r>
            <a:endParaRPr lang="en-US" sz="8800" dirty="0"/>
          </a:p>
        </p:txBody>
      </p:sp>
    </p:spTree>
    <p:extLst>
      <p:ext uri="{BB962C8B-B14F-4D97-AF65-F5344CB8AC3E}">
        <p14:creationId xmlns:p14="http://schemas.microsoft.com/office/powerpoint/2010/main" val="4207639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1703" y="587829"/>
            <a:ext cx="11351623" cy="718457"/>
          </a:xfrm>
        </p:spPr>
        <p:txBody>
          <a:bodyPr>
            <a:normAutofit fontScale="90000"/>
          </a:bodyPr>
          <a:lstStyle/>
          <a:p>
            <a:r>
              <a:rPr lang="en-US" sz="4400" b="1" dirty="0" smtClean="0"/>
              <a:t>Evolution of </a:t>
            </a:r>
            <a:br>
              <a:rPr lang="en-US" sz="4400" b="1" dirty="0" smtClean="0"/>
            </a:br>
            <a:r>
              <a:rPr lang="en-US" sz="4400" b="1" dirty="0" smtClean="0"/>
              <a:t>Software development process</a:t>
            </a:r>
            <a:endParaRPr lang="en-US" sz="4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9017" y="1306286"/>
            <a:ext cx="6714309" cy="5238205"/>
          </a:xfrm>
          <a:prstGeom prst="rect">
            <a:avLst/>
          </a:prstGeom>
        </p:spPr>
      </p:pic>
      <p:sp>
        <p:nvSpPr>
          <p:cNvPr id="5" name="TextBox 4"/>
          <p:cNvSpPr txBox="1"/>
          <p:nvPr/>
        </p:nvSpPr>
        <p:spPr>
          <a:xfrm>
            <a:off x="2246811" y="2155371"/>
            <a:ext cx="45719" cy="369332"/>
          </a:xfrm>
          <a:prstGeom prst="rect">
            <a:avLst/>
          </a:prstGeom>
          <a:noFill/>
        </p:spPr>
        <p:txBody>
          <a:bodyPr wrap="square" rtlCol="0">
            <a:spAutoFit/>
          </a:bodyPr>
          <a:lstStyle/>
          <a:p>
            <a:endParaRPr lang="en-US" dirty="0"/>
          </a:p>
        </p:txBody>
      </p:sp>
      <p:sp>
        <p:nvSpPr>
          <p:cNvPr id="6" name="TextBox 5"/>
          <p:cNvSpPr txBox="1"/>
          <p:nvPr/>
        </p:nvSpPr>
        <p:spPr>
          <a:xfrm>
            <a:off x="248195" y="1985554"/>
            <a:ext cx="4807132" cy="203132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last twenty years has seen major changes in the technologies we use to build software, </a:t>
            </a:r>
            <a:r>
              <a:rPr lang="en-US" dirty="0"/>
              <a:t>but most significantly, the way we build software has fundamentally evolved to improve the quality, accuracy, and speed of delivered software</a:t>
            </a:r>
          </a:p>
        </p:txBody>
      </p:sp>
      <p:sp>
        <p:nvSpPr>
          <p:cNvPr id="7" name="TextBox 6"/>
          <p:cNvSpPr txBox="1"/>
          <p:nvPr/>
        </p:nvSpPr>
        <p:spPr>
          <a:xfrm flipH="1">
            <a:off x="248195" y="4428309"/>
            <a:ext cx="461118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Traditionally, once the development team completed their work, it was passed to an operational team for deployment and production support</a:t>
            </a:r>
          </a:p>
        </p:txBody>
      </p:sp>
      <p:sp>
        <p:nvSpPr>
          <p:cNvPr id="8" name="TextBox 7"/>
          <p:cNvSpPr txBox="1"/>
          <p:nvPr/>
        </p:nvSpPr>
        <p:spPr>
          <a:xfrm>
            <a:off x="6048103" y="6544491"/>
            <a:ext cx="5538651" cy="369332"/>
          </a:xfrm>
          <a:prstGeom prst="rect">
            <a:avLst/>
          </a:prstGeom>
          <a:noFill/>
        </p:spPr>
        <p:txBody>
          <a:bodyPr wrap="square" rtlCol="0">
            <a:spAutoFit/>
          </a:bodyPr>
          <a:lstStyle/>
          <a:p>
            <a:r>
              <a:rPr lang="en-US" dirty="0" smtClean="0"/>
              <a:t>PRESENTER – HARISH REDDY VAVILALA</a:t>
            </a:r>
            <a:endParaRPr lang="en-US" dirty="0"/>
          </a:p>
        </p:txBody>
      </p:sp>
    </p:spTree>
    <p:extLst>
      <p:ext uri="{BB962C8B-B14F-4D97-AF65-F5344CB8AC3E}">
        <p14:creationId xmlns:p14="http://schemas.microsoft.com/office/powerpoint/2010/main" val="1047878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57554"/>
          </a:xfrm>
          <a:prstGeom prst="rect">
            <a:avLst/>
          </a:prstGeom>
        </p:spPr>
      </p:pic>
      <p:sp>
        <p:nvSpPr>
          <p:cNvPr id="8" name="Rectangle 7"/>
          <p:cNvSpPr/>
          <p:nvPr/>
        </p:nvSpPr>
        <p:spPr>
          <a:xfrm>
            <a:off x="7543223" y="6557554"/>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935325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344399" cy="6518366"/>
          </a:xfrm>
          <a:prstGeom prst="rect">
            <a:avLst/>
          </a:prstGeom>
        </p:spPr>
      </p:pic>
      <p:sp>
        <p:nvSpPr>
          <p:cNvPr id="5" name="Rectangle 4"/>
          <p:cNvSpPr/>
          <p:nvPr/>
        </p:nvSpPr>
        <p:spPr>
          <a:xfrm>
            <a:off x="7360342" y="6488668"/>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5743842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102633" cy="396240"/>
          </a:xfrm>
        </p:spPr>
        <p:txBody>
          <a:bodyPr>
            <a:normAutofit fontScale="90000"/>
          </a:bodyPr>
          <a:lstStyle/>
          <a:p>
            <a:r>
              <a:rPr lang="en-US" dirty="0" smtClean="0"/>
              <a:t>WHY DOES IT MATTER?</a:t>
            </a:r>
            <a:endParaRPr lang="en-US" dirty="0"/>
          </a:p>
        </p:txBody>
      </p:sp>
      <p:sp>
        <p:nvSpPr>
          <p:cNvPr id="3" name="Content Placeholder 2"/>
          <p:cNvSpPr>
            <a:spLocks noGrp="1"/>
          </p:cNvSpPr>
          <p:nvPr>
            <p:ph idx="1"/>
          </p:nvPr>
        </p:nvSpPr>
        <p:spPr>
          <a:xfrm>
            <a:off x="1141413" y="1463041"/>
            <a:ext cx="8603478" cy="2612570"/>
          </a:xfrm>
        </p:spPr>
        <p:txBody>
          <a:bodyPr/>
          <a:lstStyle/>
          <a:p>
            <a:r>
              <a:rPr lang="en-US" dirty="0" smtClean="0"/>
              <a:t>FASTER TIME TO MARKET</a:t>
            </a:r>
          </a:p>
          <a:p>
            <a:r>
              <a:rPr lang="en-US" dirty="0" smtClean="0"/>
              <a:t>HIGHER QUALITY / FEWER BUGS</a:t>
            </a:r>
          </a:p>
          <a:p>
            <a:r>
              <a:rPr lang="en-US" dirty="0" smtClean="0"/>
              <a:t>LOWER COST TO DELIVER</a:t>
            </a:r>
          </a:p>
          <a:p>
            <a:endParaRPr lang="en-US" dirty="0"/>
          </a:p>
        </p:txBody>
      </p:sp>
      <p:sp>
        <p:nvSpPr>
          <p:cNvPr id="5" name="Rectangle 4"/>
          <p:cNvSpPr/>
          <p:nvPr/>
        </p:nvSpPr>
        <p:spPr>
          <a:xfrm>
            <a:off x="7560639" y="6144288"/>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22738926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52A455-93CC-4DF8-9B37-DA75D2B7373B}"/>
              </a:ext>
            </a:extLst>
          </p:cNvPr>
          <p:cNvSpPr>
            <a:spLocks noGrp="1"/>
          </p:cNvSpPr>
          <p:nvPr>
            <p:ph type="ctrTitle"/>
          </p:nvPr>
        </p:nvSpPr>
        <p:spPr>
          <a:xfrm>
            <a:off x="762001" y="803325"/>
            <a:ext cx="5314536" cy="1325563"/>
          </a:xfrm>
        </p:spPr>
        <p:txBody>
          <a:bodyPr vert="horz" lIns="91440" tIns="45720" rIns="91440" bIns="45720" rtlCol="0" anchor="ctr">
            <a:normAutofit/>
          </a:bodyPr>
          <a:lstStyle/>
          <a:p>
            <a:pPr algn="l"/>
            <a:r>
              <a:rPr lang="en-US" sz="4400" b="1" dirty="0"/>
              <a:t>Recap DevOps</a:t>
            </a:r>
          </a:p>
        </p:txBody>
      </p:sp>
      <p:sp>
        <p:nvSpPr>
          <p:cNvPr id="5" name="TextBox 4">
            <a:extLst>
              <a:ext uri="{FF2B5EF4-FFF2-40B4-BE49-F238E27FC236}">
                <a16:creationId xmlns:a16="http://schemas.microsoft.com/office/drawing/2014/main" id="{5F9B9696-EB35-498D-8F30-E58017FADBF1}"/>
              </a:ext>
            </a:extLst>
          </p:cNvPr>
          <p:cNvSpPr txBox="1"/>
          <p:nvPr/>
        </p:nvSpPr>
        <p:spPr>
          <a:xfrm>
            <a:off x="635091" y="2279018"/>
            <a:ext cx="6115050" cy="3375920"/>
          </a:xfrm>
          <a:prstGeom prst="rect">
            <a:avLst/>
          </a:prstGeom>
        </p:spPr>
        <p:txBody>
          <a:bodyPr vert="horz" lIns="91440" tIns="45720" rIns="91440" bIns="45720" rtlCol="0" anchor="t">
            <a:normAutofit fontScale="85000" lnSpcReduction="20000"/>
          </a:bodyPr>
          <a:lstStyle/>
          <a:p>
            <a:pPr marL="285750" indent="-228600">
              <a:lnSpc>
                <a:spcPct val="90000"/>
              </a:lnSpc>
              <a:spcAft>
                <a:spcPts val="600"/>
              </a:spcAft>
              <a:buFont typeface="Arial" panose="020B0604020202020204" pitchFamily="34" charset="0"/>
              <a:buChar char="•"/>
            </a:pPr>
            <a:r>
              <a:rPr lang="en-US" sz="3000" dirty="0"/>
              <a:t>a software development strategy. </a:t>
            </a:r>
          </a:p>
          <a:p>
            <a:pPr marL="285750" indent="-228600">
              <a:lnSpc>
                <a:spcPct val="90000"/>
              </a:lnSpc>
              <a:spcAft>
                <a:spcPts val="600"/>
              </a:spcAft>
              <a:buFont typeface="Arial" panose="020B0604020202020204" pitchFamily="34" charset="0"/>
              <a:buChar char="•"/>
            </a:pPr>
            <a:r>
              <a:rPr lang="en-US" sz="3000" dirty="0"/>
              <a:t>it is not a tool, technology or a app.</a:t>
            </a:r>
          </a:p>
          <a:p>
            <a:pPr marL="285750" indent="-228600">
              <a:lnSpc>
                <a:spcPct val="90000"/>
              </a:lnSpc>
              <a:spcAft>
                <a:spcPts val="600"/>
              </a:spcAft>
              <a:buFont typeface="Arial" panose="020B0604020202020204" pitchFamily="34" charset="0"/>
              <a:buChar char="•"/>
            </a:pPr>
            <a:r>
              <a:rPr lang="en-US" sz="3000" dirty="0"/>
              <a:t>It is a strategy which bridges the gap between the development and the operation team.</a:t>
            </a:r>
          </a:p>
          <a:p>
            <a:pPr marL="285750" indent="-228600">
              <a:lnSpc>
                <a:spcPct val="90000"/>
              </a:lnSpc>
              <a:spcAft>
                <a:spcPts val="600"/>
              </a:spcAft>
              <a:buFont typeface="Arial" panose="020B0604020202020204" pitchFamily="34" charset="0"/>
              <a:buChar char="•"/>
            </a:pPr>
            <a:r>
              <a:rPr lang="en-US" sz="3000" dirty="0"/>
              <a:t>Dev wants agility whereas Ops team want stability.</a:t>
            </a:r>
          </a:p>
          <a:p>
            <a:pPr marL="285750" indent="-228600">
              <a:lnSpc>
                <a:spcPct val="90000"/>
              </a:lnSpc>
              <a:spcAft>
                <a:spcPts val="600"/>
              </a:spcAft>
              <a:buFont typeface="Arial" panose="020B0604020202020204" pitchFamily="34" charset="0"/>
              <a:buChar char="•"/>
            </a:pPr>
            <a:r>
              <a:rPr lang="en-US" sz="3000" dirty="0"/>
              <a:t>So DevOps bring two side of the team together.</a:t>
            </a:r>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1E3DBF78-FB9F-4811-82AF-ADC9E6A57B41}"/>
              </a:ext>
            </a:extLst>
          </p:cNvPr>
          <p:cNvPicPr>
            <a:picLocks noChangeAspect="1"/>
          </p:cNvPicPr>
          <p:nvPr/>
        </p:nvPicPr>
        <p:blipFill rotWithShape="1">
          <a:blip r:embed="rId2">
            <a:extLst>
              <a:ext uri="{28A0092B-C50C-407E-A947-70E740481C1C}">
                <a14:useLocalDpi xmlns:a14="http://schemas.microsoft.com/office/drawing/2010/main" val="0"/>
              </a:ext>
            </a:extLst>
          </a:blip>
          <a:srcRect r="12668" b="-2"/>
          <a:stretch/>
        </p:blipFill>
        <p:spPr>
          <a:xfrm>
            <a:off x="6750141" y="-26127"/>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2" name="Rectangle 1"/>
          <p:cNvSpPr/>
          <p:nvPr/>
        </p:nvSpPr>
        <p:spPr>
          <a:xfrm>
            <a:off x="8745005" y="6392483"/>
            <a:ext cx="3060453" cy="369332"/>
          </a:xfrm>
          <a:prstGeom prst="rect">
            <a:avLst/>
          </a:prstGeom>
        </p:spPr>
        <p:txBody>
          <a:bodyPr wrap="none">
            <a:spAutoFit/>
          </a:bodyPr>
          <a:lstStyle/>
          <a:p>
            <a:r>
              <a:rPr lang="en-US" dirty="0"/>
              <a:t>PRESENTER – </a:t>
            </a:r>
            <a:r>
              <a:rPr lang="en-US" dirty="0" smtClean="0"/>
              <a:t>AARJAP PIYA</a:t>
            </a:r>
            <a:endParaRPr lang="en-US" dirty="0"/>
          </a:p>
        </p:txBody>
      </p:sp>
    </p:spTree>
    <p:extLst>
      <p:ext uri="{BB962C8B-B14F-4D97-AF65-F5344CB8AC3E}">
        <p14:creationId xmlns:p14="http://schemas.microsoft.com/office/powerpoint/2010/main" val="2670191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2">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B636EAE-A28A-41D3-8848-A7EC9679DB5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DevOps</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Phase And Tools</a:t>
            </a:r>
          </a:p>
        </p:txBody>
      </p:sp>
      <p:pic>
        <p:nvPicPr>
          <p:cNvPr id="8" name="Picture 7">
            <a:extLst>
              <a:ext uri="{FF2B5EF4-FFF2-40B4-BE49-F238E27FC236}">
                <a16:creationId xmlns:a16="http://schemas.microsoft.com/office/drawing/2014/main" id="{08A3EB7F-DA24-497D-87F1-3D38BD97A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0760" y="102649"/>
            <a:ext cx="7188199" cy="3037015"/>
          </a:xfrm>
          <a:prstGeom prst="rect">
            <a:avLst/>
          </a:prstGeom>
        </p:spPr>
      </p:pic>
      <p:sp>
        <p:nvSpPr>
          <p:cNvPr id="3" name="TextBox 2">
            <a:extLst>
              <a:ext uri="{FF2B5EF4-FFF2-40B4-BE49-F238E27FC236}">
                <a16:creationId xmlns:a16="http://schemas.microsoft.com/office/drawing/2014/main" id="{F2BF435F-C175-4488-AE49-57E406398B37}"/>
              </a:ext>
            </a:extLst>
          </p:cNvPr>
          <p:cNvSpPr txBox="1"/>
          <p:nvPr/>
        </p:nvSpPr>
        <p:spPr>
          <a:xfrm>
            <a:off x="3941685" y="3075478"/>
            <a:ext cx="8250315" cy="3416320"/>
          </a:xfrm>
          <a:prstGeom prst="rect">
            <a:avLst/>
          </a:prstGeom>
          <a:noFill/>
        </p:spPr>
        <p:txBody>
          <a:bodyPr wrap="square" rtlCol="0">
            <a:spAutoFit/>
          </a:bodyPr>
          <a:lstStyle/>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PLAN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planning your application </a:t>
            </a:r>
          </a:p>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CODE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writing your code, but you multiple developers writing code for the application, so you need a system for that. Say if you wanted to go back to a previous commit or code. One of the preferred tools for that is Git</a:t>
            </a:r>
          </a:p>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BUILD</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this phase includes</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Validation of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Compiling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Packaging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Performing unit test integration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IV</a:t>
            </a: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   TEST </a:t>
            </a: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 Build application is deployed on to the test servers for testing and once testing is done deployed onto the prod servers for release which is monitored by applications like  NAGIOS, SPLUNK, STACK and so 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Rectangle 3"/>
          <p:cNvSpPr/>
          <p:nvPr/>
        </p:nvSpPr>
        <p:spPr>
          <a:xfrm>
            <a:off x="9070689" y="6476765"/>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15410778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DevOps </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Phase and Tools</a:t>
            </a:r>
            <a:br>
              <a:rPr lang="en-US" sz="2600" kern="1200" dirty="0">
                <a:solidFill>
                  <a:srgbClr val="FFFFFF"/>
                </a:solidFill>
                <a:latin typeface="+mj-lt"/>
                <a:ea typeface="+mj-ea"/>
                <a:cs typeface="+mj-cs"/>
              </a:rPr>
            </a:br>
            <a:endParaRPr lang="en-US" sz="2600" kern="1200" dirty="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00105437-8867-4A2A-A4F8-0603134A2C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514" y="277685"/>
            <a:ext cx="7188199" cy="3037015"/>
          </a:xfrm>
          <a:prstGeom prst="rect">
            <a:avLst/>
          </a:prstGeom>
        </p:spPr>
      </p:pic>
      <p:sp>
        <p:nvSpPr>
          <p:cNvPr id="6" name="TextBox 5">
            <a:extLst>
              <a:ext uri="{FF2B5EF4-FFF2-40B4-BE49-F238E27FC236}">
                <a16:creationId xmlns:a16="http://schemas.microsoft.com/office/drawing/2014/main" id="{67A3E1CA-80C3-40FC-8FF0-4C9B956D91A3}"/>
              </a:ext>
            </a:extLst>
          </p:cNvPr>
          <p:cNvSpPr txBox="1"/>
          <p:nvPr/>
        </p:nvSpPr>
        <p:spPr>
          <a:xfrm>
            <a:off x="4032514" y="3314700"/>
            <a:ext cx="7082329" cy="313932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To </a:t>
            </a:r>
            <a:r>
              <a:rPr kumimoji="0" lang="en-US" sz="18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DEPLOY</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the applications onto the prod servers we use tool like puppet, chef, ansible and so 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INTEGRATION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is the heart of DevOps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One of the famous integration tool is Jenkins and Travis CI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Integrates all the stages we have seen so far like coding, building, deploying and so 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Anytime changes are made into the source code of the shared repository, Travis CI will pull that code and prepare a build and once it is complete it will deploy it to the test servers for testing and finally to the prod servers which is then monitored.</a:t>
            </a:r>
          </a:p>
          <a:p>
            <a:pPr marR="0" lvl="0" algn="l" defTabSz="914400" rtl="0" eaLnBrk="1" fontAlgn="auto" latinLnBrk="0" hangingPunct="1">
              <a:lnSpc>
                <a:spcPct val="100000"/>
              </a:lnSpc>
              <a:spcBef>
                <a:spcPts val="0"/>
              </a:spcBef>
              <a:spcAft>
                <a:spcPts val="0"/>
              </a:spcAft>
              <a:buClrTx/>
              <a:buSzTx/>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p:cNvSpPr/>
          <p:nvPr/>
        </p:nvSpPr>
        <p:spPr>
          <a:xfrm>
            <a:off x="9108942" y="6351715"/>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173201502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TM03457485[[fn=Mesh]]</Template>
  <TotalTime>404</TotalTime>
  <Words>780</Words>
  <Application>Microsoft Office PowerPoint</Application>
  <PresentationFormat>Widescreen</PresentationFormat>
  <Paragraphs>105</Paragraphs>
  <Slides>21</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21</vt:i4>
      </vt:variant>
    </vt:vector>
  </HeadingPairs>
  <TitlesOfParts>
    <vt:vector size="30" baseType="lpstr">
      <vt:lpstr>Arial</vt:lpstr>
      <vt:lpstr>Calibri</vt:lpstr>
      <vt:lpstr>Calibri Light</vt:lpstr>
      <vt:lpstr>Century Gothic</vt:lpstr>
      <vt:lpstr>Wingdings</vt:lpstr>
      <vt:lpstr>Wingdings 3</vt:lpstr>
      <vt:lpstr>Mesh</vt:lpstr>
      <vt:lpstr>Office Theme</vt:lpstr>
      <vt:lpstr>Ion</vt:lpstr>
      <vt:lpstr>   STARTING devops with travis ci </vt:lpstr>
      <vt:lpstr>STARTING devops with travis ci </vt:lpstr>
      <vt:lpstr>Evolution of  Software development process</vt:lpstr>
      <vt:lpstr>PowerPoint Presentation</vt:lpstr>
      <vt:lpstr>PowerPoint Presentation</vt:lpstr>
      <vt:lpstr>WHY DOES IT MATTER?</vt:lpstr>
      <vt:lpstr>Recap DevOps</vt:lpstr>
      <vt:lpstr>DevOps Phase And Tools</vt:lpstr>
      <vt:lpstr>DevOps  Phase and Tools </vt:lpstr>
      <vt:lpstr>How do you implement DevOps in Real Life</vt:lpstr>
      <vt:lpstr>So why do we need DevOps?</vt:lpstr>
      <vt:lpstr>PowerPoint Presentation</vt:lpstr>
      <vt:lpstr>TRAVIS CI </vt:lpstr>
      <vt:lpstr>TRAVIS CI </vt:lpstr>
      <vt:lpstr>PRESENTERS: MEGHANA PUTTA &amp; ROSHAN THALAL</vt:lpstr>
      <vt:lpstr>PRESENTERS: MEGHANA PUTTA &amp; ROSHAN THALAL</vt:lpstr>
      <vt:lpstr>PRESENTERS: MEGHANA PUTTA &amp; ROSHAN THALAL</vt:lpstr>
      <vt:lpstr>PRESENTERS: MEGHANA PUTTA &amp; ROSHAN THALAL</vt:lpstr>
      <vt:lpstr>References:</vt:lpstr>
      <vt:lpstr>anY Queries?</vt:lpstr>
      <vt:lpstr>Thank you!</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Devops with travis ci</dc:title>
  <dc:creator>Vavilala,Harish Reddy</dc:creator>
  <cp:lastModifiedBy>Vavilala,Harish Reddy</cp:lastModifiedBy>
  <cp:revision>37</cp:revision>
  <dcterms:created xsi:type="dcterms:W3CDTF">2018-11-11T18:53:08Z</dcterms:created>
  <dcterms:modified xsi:type="dcterms:W3CDTF">2018-11-12T02:29:18Z</dcterms:modified>
</cp:coreProperties>
</file>

<file path=docProps/thumbnail.jpeg>
</file>